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58" r:id="rId5"/>
    <p:sldId id="299" r:id="rId6"/>
    <p:sldId id="271" r:id="rId7"/>
    <p:sldId id="270" r:id="rId8"/>
    <p:sldId id="273" r:id="rId9"/>
    <p:sldId id="274" r:id="rId10"/>
    <p:sldId id="275" r:id="rId11"/>
    <p:sldId id="276" r:id="rId12"/>
    <p:sldId id="277" r:id="rId13"/>
    <p:sldId id="290" r:id="rId14"/>
    <p:sldId id="278" r:id="rId15"/>
    <p:sldId id="279" r:id="rId16"/>
    <p:sldId id="280" r:id="rId17"/>
    <p:sldId id="281" r:id="rId18"/>
    <p:sldId id="259" r:id="rId19"/>
    <p:sldId id="300" r:id="rId20"/>
    <p:sldId id="304" r:id="rId21"/>
    <p:sldId id="305" r:id="rId22"/>
    <p:sldId id="306" r:id="rId23"/>
    <p:sldId id="307" r:id="rId24"/>
    <p:sldId id="308" r:id="rId25"/>
    <p:sldId id="309" r:id="rId26"/>
    <p:sldId id="310" r:id="rId27"/>
    <p:sldId id="311" r:id="rId28"/>
    <p:sldId id="312" r:id="rId29"/>
    <p:sldId id="313" r:id="rId30"/>
    <p:sldId id="314" r:id="rId31"/>
    <p:sldId id="315" r:id="rId32"/>
    <p:sldId id="316"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329" r:id="rId46"/>
    <p:sldId id="330" r:id="rId47"/>
    <p:sldId id="331" r:id="rId48"/>
    <p:sldId id="332" r:id="rId49"/>
    <p:sldId id="333" r:id="rId50"/>
    <p:sldId id="334" r:id="rId51"/>
    <p:sldId id="335" r:id="rId52"/>
    <p:sldId id="336" r:id="rId53"/>
    <p:sldId id="337" r:id="rId54"/>
    <p:sldId id="338" r:id="rId55"/>
    <p:sldId id="339" r:id="rId56"/>
    <p:sldId id="340" r:id="rId57"/>
    <p:sldId id="342" r:id="rId58"/>
    <p:sldId id="341" r:id="rId59"/>
    <p:sldId id="343" r:id="rId60"/>
    <p:sldId id="344" r:id="rId61"/>
    <p:sldId id="345" r:id="rId62"/>
    <p:sldId id="346" r:id="rId63"/>
    <p:sldId id="347" r:id="rId64"/>
    <p:sldId id="348" r:id="rId65"/>
    <p:sldId id="349" r:id="rId66"/>
    <p:sldId id="351" r:id="rId67"/>
    <p:sldId id="352" r:id="rId68"/>
    <p:sldId id="350" r:id="rId69"/>
    <p:sldId id="356" r:id="rId70"/>
    <p:sldId id="353" r:id="rId71"/>
    <p:sldId id="354" r:id="rId72"/>
    <p:sldId id="35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183F-584D-DA6A-1BAD-F50AF92E8C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25B60CD-5EE8-B8FC-4864-BF725776F9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2BDBA44-25C7-D813-E70A-FBC8E946769E}"/>
              </a:ext>
            </a:extLst>
          </p:cNvPr>
          <p:cNvSpPr>
            <a:spLocks noGrp="1"/>
          </p:cNvSpPr>
          <p:nvPr>
            <p:ph type="dt" sz="half" idx="10"/>
          </p:nvPr>
        </p:nvSpPr>
        <p:spPr/>
        <p:txBody>
          <a:bodyPr/>
          <a:lstStyle/>
          <a:p>
            <a:fld id="{5EDC1755-AC41-4E9A-8CFF-31DFAD2CE8B0}" type="datetimeFigureOut">
              <a:rPr lang="en-IN" smtClean="0"/>
              <a:t>19-07-2022</a:t>
            </a:fld>
            <a:endParaRPr lang="en-IN"/>
          </a:p>
        </p:txBody>
      </p:sp>
      <p:sp>
        <p:nvSpPr>
          <p:cNvPr id="5" name="Footer Placeholder 4">
            <a:extLst>
              <a:ext uri="{FF2B5EF4-FFF2-40B4-BE49-F238E27FC236}">
                <a16:creationId xmlns:a16="http://schemas.microsoft.com/office/drawing/2014/main" id="{A59D85A4-AE5C-DF04-80B4-6AE292501A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E6A697-F1D8-B88C-1ED3-380FCFE94A6F}"/>
              </a:ext>
            </a:extLst>
          </p:cNvPr>
          <p:cNvSpPr>
            <a:spLocks noGrp="1"/>
          </p:cNvSpPr>
          <p:nvPr>
            <p:ph type="sldNum" sz="quarter" idx="12"/>
          </p:nvPr>
        </p:nvSpPr>
        <p:spPr/>
        <p:txBody>
          <a:bodyPr/>
          <a:lstStyle/>
          <a:p>
            <a:fld id="{3A679594-EE33-4EA7-AF48-A4C1603C6A6C}" type="slidenum">
              <a:rPr lang="en-IN" smtClean="0"/>
              <a:t>‹#›</a:t>
            </a:fld>
            <a:endParaRPr lang="en-IN"/>
          </a:p>
        </p:txBody>
      </p:sp>
    </p:spTree>
    <p:extLst>
      <p:ext uri="{BB962C8B-B14F-4D97-AF65-F5344CB8AC3E}">
        <p14:creationId xmlns:p14="http://schemas.microsoft.com/office/powerpoint/2010/main" val="3265040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7308-7850-0AEF-C1A2-CEB56570F03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6B45E51-E14C-5D87-EB48-EAFD58A7FD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D2F384-AB87-F83F-7FEB-044876E2C104}"/>
              </a:ext>
            </a:extLst>
          </p:cNvPr>
          <p:cNvSpPr>
            <a:spLocks noGrp="1"/>
          </p:cNvSpPr>
          <p:nvPr>
            <p:ph type="dt" sz="half" idx="10"/>
          </p:nvPr>
        </p:nvSpPr>
        <p:spPr/>
        <p:txBody>
          <a:bodyPr/>
          <a:lstStyle/>
          <a:p>
            <a:fld id="{5EDC1755-AC41-4E9A-8CFF-31DFAD2CE8B0}" type="datetimeFigureOut">
              <a:rPr lang="en-IN" smtClean="0"/>
              <a:t>19-07-2022</a:t>
            </a:fld>
            <a:endParaRPr lang="en-IN"/>
          </a:p>
        </p:txBody>
      </p:sp>
      <p:sp>
        <p:nvSpPr>
          <p:cNvPr id="5" name="Footer Placeholder 4">
            <a:extLst>
              <a:ext uri="{FF2B5EF4-FFF2-40B4-BE49-F238E27FC236}">
                <a16:creationId xmlns:a16="http://schemas.microsoft.com/office/drawing/2014/main" id="{C49A8337-2FCE-02DC-9621-59564C17F5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ADA987-8F33-8C1C-8325-543962BCD7B4}"/>
              </a:ext>
            </a:extLst>
          </p:cNvPr>
          <p:cNvSpPr>
            <a:spLocks noGrp="1"/>
          </p:cNvSpPr>
          <p:nvPr>
            <p:ph type="sldNum" sz="quarter" idx="12"/>
          </p:nvPr>
        </p:nvSpPr>
        <p:spPr/>
        <p:txBody>
          <a:bodyPr/>
          <a:lstStyle/>
          <a:p>
            <a:fld id="{3A679594-EE33-4EA7-AF48-A4C1603C6A6C}" type="slidenum">
              <a:rPr lang="en-IN" smtClean="0"/>
              <a:t>‹#›</a:t>
            </a:fld>
            <a:endParaRPr lang="en-IN"/>
          </a:p>
        </p:txBody>
      </p:sp>
    </p:spTree>
    <p:extLst>
      <p:ext uri="{BB962C8B-B14F-4D97-AF65-F5344CB8AC3E}">
        <p14:creationId xmlns:p14="http://schemas.microsoft.com/office/powerpoint/2010/main" val="4149192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B7768A-527D-768C-5867-D1A55473180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095E606-052E-F680-FB06-97C97DAD49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F72FE3-B191-EC73-354A-279ADF56322B}"/>
              </a:ext>
            </a:extLst>
          </p:cNvPr>
          <p:cNvSpPr>
            <a:spLocks noGrp="1"/>
          </p:cNvSpPr>
          <p:nvPr>
            <p:ph type="dt" sz="half" idx="10"/>
          </p:nvPr>
        </p:nvSpPr>
        <p:spPr/>
        <p:txBody>
          <a:bodyPr/>
          <a:lstStyle/>
          <a:p>
            <a:fld id="{5EDC1755-AC41-4E9A-8CFF-31DFAD2CE8B0}" type="datetimeFigureOut">
              <a:rPr lang="en-IN" smtClean="0"/>
              <a:t>19-07-2022</a:t>
            </a:fld>
            <a:endParaRPr lang="en-IN"/>
          </a:p>
        </p:txBody>
      </p:sp>
      <p:sp>
        <p:nvSpPr>
          <p:cNvPr id="5" name="Footer Placeholder 4">
            <a:extLst>
              <a:ext uri="{FF2B5EF4-FFF2-40B4-BE49-F238E27FC236}">
                <a16:creationId xmlns:a16="http://schemas.microsoft.com/office/drawing/2014/main" id="{107A2FE9-9CB2-8B1B-8450-272E9B303E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E0C1B2-C7DC-740A-F762-1B45F828812E}"/>
              </a:ext>
            </a:extLst>
          </p:cNvPr>
          <p:cNvSpPr>
            <a:spLocks noGrp="1"/>
          </p:cNvSpPr>
          <p:nvPr>
            <p:ph type="sldNum" sz="quarter" idx="12"/>
          </p:nvPr>
        </p:nvSpPr>
        <p:spPr/>
        <p:txBody>
          <a:bodyPr/>
          <a:lstStyle/>
          <a:p>
            <a:fld id="{3A679594-EE33-4EA7-AF48-A4C1603C6A6C}" type="slidenum">
              <a:rPr lang="en-IN" smtClean="0"/>
              <a:t>‹#›</a:t>
            </a:fld>
            <a:endParaRPr lang="en-IN"/>
          </a:p>
        </p:txBody>
      </p:sp>
    </p:spTree>
    <p:extLst>
      <p:ext uri="{BB962C8B-B14F-4D97-AF65-F5344CB8AC3E}">
        <p14:creationId xmlns:p14="http://schemas.microsoft.com/office/powerpoint/2010/main" val="999042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DDC56F-0259-4366-BCE7-B10A69500AED}" type="datetimeFigureOut">
              <a:rPr lang="en-IN" smtClean="0"/>
              <a:t>19-07-2022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3D5FA4-37BC-401D-94E4-3F0319E5E747}" type="slidenum">
              <a:rPr lang="en-IN" smtClean="0"/>
              <a:t>‹#›</a:t>
            </a:fld>
            <a:endParaRPr lang="en-IN"/>
          </a:p>
        </p:txBody>
      </p:sp>
    </p:spTree>
    <p:extLst>
      <p:ext uri="{BB962C8B-B14F-4D97-AF65-F5344CB8AC3E}">
        <p14:creationId xmlns:p14="http://schemas.microsoft.com/office/powerpoint/2010/main" val="3286256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DC56F-0259-4366-BCE7-B10A69500AED}" type="datetimeFigureOut">
              <a:rPr lang="en-IN" smtClean="0"/>
              <a:t>19-07-2022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3D5FA4-37BC-401D-94E4-3F0319E5E747}" type="slidenum">
              <a:rPr lang="en-IN" smtClean="0"/>
              <a:t>‹#›</a:t>
            </a:fld>
            <a:endParaRPr lang="en-IN"/>
          </a:p>
        </p:txBody>
      </p:sp>
    </p:spTree>
    <p:extLst>
      <p:ext uri="{BB962C8B-B14F-4D97-AF65-F5344CB8AC3E}">
        <p14:creationId xmlns:p14="http://schemas.microsoft.com/office/powerpoint/2010/main" val="2823289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DC56F-0259-4366-BCE7-B10A69500AED}" type="datetimeFigureOut">
              <a:rPr lang="en-IN" smtClean="0"/>
              <a:t>19-07-2022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3D5FA4-37BC-401D-94E4-3F0319E5E747}" type="slidenum">
              <a:rPr lang="en-IN" smtClean="0"/>
              <a:t>‹#›</a:t>
            </a:fld>
            <a:endParaRPr lang="en-IN"/>
          </a:p>
        </p:txBody>
      </p:sp>
    </p:spTree>
    <p:extLst>
      <p:ext uri="{BB962C8B-B14F-4D97-AF65-F5344CB8AC3E}">
        <p14:creationId xmlns:p14="http://schemas.microsoft.com/office/powerpoint/2010/main" val="3835459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DC56F-0259-4366-BCE7-B10A69500AED}" type="datetimeFigureOut">
              <a:rPr lang="en-IN" smtClean="0"/>
              <a:t>19-07-2022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03D5FA4-37BC-401D-94E4-3F0319E5E747}" type="slidenum">
              <a:rPr lang="en-IN" smtClean="0"/>
              <a:t>‹#›</a:t>
            </a:fld>
            <a:endParaRPr lang="en-IN"/>
          </a:p>
        </p:txBody>
      </p:sp>
    </p:spTree>
    <p:extLst>
      <p:ext uri="{BB962C8B-B14F-4D97-AF65-F5344CB8AC3E}">
        <p14:creationId xmlns:p14="http://schemas.microsoft.com/office/powerpoint/2010/main" val="3076064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DC56F-0259-4366-BCE7-B10A69500AED}" type="datetimeFigureOut">
              <a:rPr lang="en-IN" smtClean="0"/>
              <a:t>19-07-2022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03D5FA4-37BC-401D-94E4-3F0319E5E747}" type="slidenum">
              <a:rPr lang="en-IN" smtClean="0"/>
              <a:t>‹#›</a:t>
            </a:fld>
            <a:endParaRPr lang="en-IN"/>
          </a:p>
        </p:txBody>
      </p:sp>
    </p:spTree>
    <p:extLst>
      <p:ext uri="{BB962C8B-B14F-4D97-AF65-F5344CB8AC3E}">
        <p14:creationId xmlns:p14="http://schemas.microsoft.com/office/powerpoint/2010/main" val="296635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DC56F-0259-4366-BCE7-B10A69500AED}" type="datetimeFigureOut">
              <a:rPr lang="en-IN" smtClean="0"/>
              <a:t>19-07-2022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03D5FA4-37BC-401D-94E4-3F0319E5E747}" type="slidenum">
              <a:rPr lang="en-IN" smtClean="0"/>
              <a:t>‹#›</a:t>
            </a:fld>
            <a:endParaRPr lang="en-IN"/>
          </a:p>
        </p:txBody>
      </p:sp>
    </p:spTree>
    <p:extLst>
      <p:ext uri="{BB962C8B-B14F-4D97-AF65-F5344CB8AC3E}">
        <p14:creationId xmlns:p14="http://schemas.microsoft.com/office/powerpoint/2010/main" val="3220294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DC56F-0259-4366-BCE7-B10A69500AED}" type="datetimeFigureOut">
              <a:rPr lang="en-IN" smtClean="0"/>
              <a:t>19-07-2022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03D5FA4-37BC-401D-94E4-3F0319E5E747}" type="slidenum">
              <a:rPr lang="en-IN" smtClean="0"/>
              <a:t>‹#›</a:t>
            </a:fld>
            <a:endParaRPr lang="en-IN"/>
          </a:p>
        </p:txBody>
      </p:sp>
    </p:spTree>
    <p:extLst>
      <p:ext uri="{BB962C8B-B14F-4D97-AF65-F5344CB8AC3E}">
        <p14:creationId xmlns:p14="http://schemas.microsoft.com/office/powerpoint/2010/main" val="131550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DC56F-0259-4366-BCE7-B10A69500AED}" type="datetimeFigureOut">
              <a:rPr lang="en-IN" smtClean="0"/>
              <a:t>19-07-2022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03D5FA4-37BC-401D-94E4-3F0319E5E747}" type="slidenum">
              <a:rPr lang="en-IN" smtClean="0"/>
              <a:t>‹#›</a:t>
            </a:fld>
            <a:endParaRPr lang="en-IN"/>
          </a:p>
        </p:txBody>
      </p:sp>
    </p:spTree>
    <p:extLst>
      <p:ext uri="{BB962C8B-B14F-4D97-AF65-F5344CB8AC3E}">
        <p14:creationId xmlns:p14="http://schemas.microsoft.com/office/powerpoint/2010/main" val="314451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DDA0-3635-EBB4-7D43-A74F05FFA5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BE9B52-2F16-BD01-F155-C866A42FAC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B73D4D-5A99-BD9F-C34D-93B19210004E}"/>
              </a:ext>
            </a:extLst>
          </p:cNvPr>
          <p:cNvSpPr>
            <a:spLocks noGrp="1"/>
          </p:cNvSpPr>
          <p:nvPr>
            <p:ph type="dt" sz="half" idx="10"/>
          </p:nvPr>
        </p:nvSpPr>
        <p:spPr/>
        <p:txBody>
          <a:bodyPr/>
          <a:lstStyle/>
          <a:p>
            <a:fld id="{5EDC1755-AC41-4E9A-8CFF-31DFAD2CE8B0}" type="datetimeFigureOut">
              <a:rPr lang="en-IN" smtClean="0"/>
              <a:t>19-07-2022</a:t>
            </a:fld>
            <a:endParaRPr lang="en-IN"/>
          </a:p>
        </p:txBody>
      </p:sp>
      <p:sp>
        <p:nvSpPr>
          <p:cNvPr id="5" name="Footer Placeholder 4">
            <a:extLst>
              <a:ext uri="{FF2B5EF4-FFF2-40B4-BE49-F238E27FC236}">
                <a16:creationId xmlns:a16="http://schemas.microsoft.com/office/drawing/2014/main" id="{C4D7952D-2A3E-B721-7759-17BBF606B0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6AA1F0-0E22-B925-D237-F6D9F16B9A50}"/>
              </a:ext>
            </a:extLst>
          </p:cNvPr>
          <p:cNvSpPr>
            <a:spLocks noGrp="1"/>
          </p:cNvSpPr>
          <p:nvPr>
            <p:ph type="sldNum" sz="quarter" idx="12"/>
          </p:nvPr>
        </p:nvSpPr>
        <p:spPr/>
        <p:txBody>
          <a:bodyPr/>
          <a:lstStyle/>
          <a:p>
            <a:fld id="{3A679594-EE33-4EA7-AF48-A4C1603C6A6C}" type="slidenum">
              <a:rPr lang="en-IN" smtClean="0"/>
              <a:t>‹#›</a:t>
            </a:fld>
            <a:endParaRPr lang="en-IN"/>
          </a:p>
        </p:txBody>
      </p:sp>
    </p:spTree>
    <p:extLst>
      <p:ext uri="{BB962C8B-B14F-4D97-AF65-F5344CB8AC3E}">
        <p14:creationId xmlns:p14="http://schemas.microsoft.com/office/powerpoint/2010/main" val="3817158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DC56F-0259-4366-BCE7-B10A69500AED}" type="datetimeFigureOut">
              <a:rPr lang="en-IN" smtClean="0"/>
              <a:t>19-07-2022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03D5FA4-37BC-401D-94E4-3F0319E5E747}" type="slidenum">
              <a:rPr lang="en-IN" smtClean="0"/>
              <a:t>‹#›</a:t>
            </a:fld>
            <a:endParaRPr lang="en-IN"/>
          </a:p>
        </p:txBody>
      </p:sp>
    </p:spTree>
    <p:extLst>
      <p:ext uri="{BB962C8B-B14F-4D97-AF65-F5344CB8AC3E}">
        <p14:creationId xmlns:p14="http://schemas.microsoft.com/office/powerpoint/2010/main" val="42769525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DC56F-0259-4366-BCE7-B10A69500AED}" type="datetimeFigureOut">
              <a:rPr lang="en-IN" smtClean="0"/>
              <a:t>19-07-2022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3D5FA4-37BC-401D-94E4-3F0319E5E747}" type="slidenum">
              <a:rPr lang="en-IN" smtClean="0"/>
              <a:t>‹#›</a:t>
            </a:fld>
            <a:endParaRPr lang="en-IN"/>
          </a:p>
        </p:txBody>
      </p:sp>
    </p:spTree>
    <p:extLst>
      <p:ext uri="{BB962C8B-B14F-4D97-AF65-F5344CB8AC3E}">
        <p14:creationId xmlns:p14="http://schemas.microsoft.com/office/powerpoint/2010/main" val="14862491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DC56F-0259-4366-BCE7-B10A69500AED}" type="datetimeFigureOut">
              <a:rPr lang="en-IN" smtClean="0"/>
              <a:t>19-07-2022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3D5FA4-37BC-401D-94E4-3F0319E5E747}" type="slidenum">
              <a:rPr lang="en-IN" smtClean="0"/>
              <a:t>‹#›</a:t>
            </a:fld>
            <a:endParaRPr lang="en-IN"/>
          </a:p>
        </p:txBody>
      </p:sp>
    </p:spTree>
    <p:extLst>
      <p:ext uri="{BB962C8B-B14F-4D97-AF65-F5344CB8AC3E}">
        <p14:creationId xmlns:p14="http://schemas.microsoft.com/office/powerpoint/2010/main" val="3362980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2B151-97CF-2F33-2302-C4A7453732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71E037-1B78-2690-E0FB-AF783BD741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C608D8-85EE-429A-E9DC-98B6B72ED7DB}"/>
              </a:ext>
            </a:extLst>
          </p:cNvPr>
          <p:cNvSpPr>
            <a:spLocks noGrp="1"/>
          </p:cNvSpPr>
          <p:nvPr>
            <p:ph type="dt" sz="half" idx="10"/>
          </p:nvPr>
        </p:nvSpPr>
        <p:spPr/>
        <p:txBody>
          <a:bodyPr/>
          <a:lstStyle/>
          <a:p>
            <a:fld id="{5EDC1755-AC41-4E9A-8CFF-31DFAD2CE8B0}" type="datetimeFigureOut">
              <a:rPr lang="en-IN" smtClean="0"/>
              <a:t>19-07-2022</a:t>
            </a:fld>
            <a:endParaRPr lang="en-IN"/>
          </a:p>
        </p:txBody>
      </p:sp>
      <p:sp>
        <p:nvSpPr>
          <p:cNvPr id="5" name="Footer Placeholder 4">
            <a:extLst>
              <a:ext uri="{FF2B5EF4-FFF2-40B4-BE49-F238E27FC236}">
                <a16:creationId xmlns:a16="http://schemas.microsoft.com/office/drawing/2014/main" id="{6D642770-A1F4-AB11-D8C1-8DC52634E2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4D5EDB-E73B-AC74-1250-C2478991A912}"/>
              </a:ext>
            </a:extLst>
          </p:cNvPr>
          <p:cNvSpPr>
            <a:spLocks noGrp="1"/>
          </p:cNvSpPr>
          <p:nvPr>
            <p:ph type="sldNum" sz="quarter" idx="12"/>
          </p:nvPr>
        </p:nvSpPr>
        <p:spPr/>
        <p:txBody>
          <a:bodyPr/>
          <a:lstStyle/>
          <a:p>
            <a:fld id="{3A679594-EE33-4EA7-AF48-A4C1603C6A6C}" type="slidenum">
              <a:rPr lang="en-IN" smtClean="0"/>
              <a:t>‹#›</a:t>
            </a:fld>
            <a:endParaRPr lang="en-IN"/>
          </a:p>
        </p:txBody>
      </p:sp>
    </p:spTree>
    <p:extLst>
      <p:ext uri="{BB962C8B-B14F-4D97-AF65-F5344CB8AC3E}">
        <p14:creationId xmlns:p14="http://schemas.microsoft.com/office/powerpoint/2010/main" val="1759702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30AB-2900-9B9D-B815-21188EBDAA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6F0EED-38C2-E734-B831-2552F1CECE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77C4DFF-47EA-AC60-F4FE-A647DD2479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5592CBA-3315-8472-4894-5A3C56675C20}"/>
              </a:ext>
            </a:extLst>
          </p:cNvPr>
          <p:cNvSpPr>
            <a:spLocks noGrp="1"/>
          </p:cNvSpPr>
          <p:nvPr>
            <p:ph type="dt" sz="half" idx="10"/>
          </p:nvPr>
        </p:nvSpPr>
        <p:spPr/>
        <p:txBody>
          <a:bodyPr/>
          <a:lstStyle/>
          <a:p>
            <a:fld id="{5EDC1755-AC41-4E9A-8CFF-31DFAD2CE8B0}" type="datetimeFigureOut">
              <a:rPr lang="en-IN" smtClean="0"/>
              <a:t>19-07-2022</a:t>
            </a:fld>
            <a:endParaRPr lang="en-IN"/>
          </a:p>
        </p:txBody>
      </p:sp>
      <p:sp>
        <p:nvSpPr>
          <p:cNvPr id="6" name="Footer Placeholder 5">
            <a:extLst>
              <a:ext uri="{FF2B5EF4-FFF2-40B4-BE49-F238E27FC236}">
                <a16:creationId xmlns:a16="http://schemas.microsoft.com/office/drawing/2014/main" id="{CA3BE2BB-7014-7EA7-7C08-E48B72A7AD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EC45C2F-CBC2-C746-5819-DFB493ACC0F3}"/>
              </a:ext>
            </a:extLst>
          </p:cNvPr>
          <p:cNvSpPr>
            <a:spLocks noGrp="1"/>
          </p:cNvSpPr>
          <p:nvPr>
            <p:ph type="sldNum" sz="quarter" idx="12"/>
          </p:nvPr>
        </p:nvSpPr>
        <p:spPr/>
        <p:txBody>
          <a:bodyPr/>
          <a:lstStyle/>
          <a:p>
            <a:fld id="{3A679594-EE33-4EA7-AF48-A4C1603C6A6C}" type="slidenum">
              <a:rPr lang="en-IN" smtClean="0"/>
              <a:t>‹#›</a:t>
            </a:fld>
            <a:endParaRPr lang="en-IN"/>
          </a:p>
        </p:txBody>
      </p:sp>
    </p:spTree>
    <p:extLst>
      <p:ext uri="{BB962C8B-B14F-4D97-AF65-F5344CB8AC3E}">
        <p14:creationId xmlns:p14="http://schemas.microsoft.com/office/powerpoint/2010/main" val="4104898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6C48E-C1EF-9A42-03ED-61F48F176AB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851DEB-CA36-636F-106B-0ECCC8F658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5B2D1F-8334-91A2-6696-C4537255EA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2BA829A-7698-A80A-3BD8-B0AF0C300D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2D6A62-6D89-5E2A-3335-1CA92BC729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5AE4260-3FF0-76DC-D79C-1CDAE8AF5678}"/>
              </a:ext>
            </a:extLst>
          </p:cNvPr>
          <p:cNvSpPr>
            <a:spLocks noGrp="1"/>
          </p:cNvSpPr>
          <p:nvPr>
            <p:ph type="dt" sz="half" idx="10"/>
          </p:nvPr>
        </p:nvSpPr>
        <p:spPr/>
        <p:txBody>
          <a:bodyPr/>
          <a:lstStyle/>
          <a:p>
            <a:fld id="{5EDC1755-AC41-4E9A-8CFF-31DFAD2CE8B0}" type="datetimeFigureOut">
              <a:rPr lang="en-IN" smtClean="0"/>
              <a:t>19-07-2022</a:t>
            </a:fld>
            <a:endParaRPr lang="en-IN"/>
          </a:p>
        </p:txBody>
      </p:sp>
      <p:sp>
        <p:nvSpPr>
          <p:cNvPr id="8" name="Footer Placeholder 7">
            <a:extLst>
              <a:ext uri="{FF2B5EF4-FFF2-40B4-BE49-F238E27FC236}">
                <a16:creationId xmlns:a16="http://schemas.microsoft.com/office/drawing/2014/main" id="{5B0F079F-50B9-2342-8DBE-9466174C2FC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68C51FF-831A-A1CF-CEBB-7735D721D764}"/>
              </a:ext>
            </a:extLst>
          </p:cNvPr>
          <p:cNvSpPr>
            <a:spLocks noGrp="1"/>
          </p:cNvSpPr>
          <p:nvPr>
            <p:ph type="sldNum" sz="quarter" idx="12"/>
          </p:nvPr>
        </p:nvSpPr>
        <p:spPr/>
        <p:txBody>
          <a:bodyPr/>
          <a:lstStyle/>
          <a:p>
            <a:fld id="{3A679594-EE33-4EA7-AF48-A4C1603C6A6C}" type="slidenum">
              <a:rPr lang="en-IN" smtClean="0"/>
              <a:t>‹#›</a:t>
            </a:fld>
            <a:endParaRPr lang="en-IN"/>
          </a:p>
        </p:txBody>
      </p:sp>
    </p:spTree>
    <p:extLst>
      <p:ext uri="{BB962C8B-B14F-4D97-AF65-F5344CB8AC3E}">
        <p14:creationId xmlns:p14="http://schemas.microsoft.com/office/powerpoint/2010/main" val="172657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1003F-2E00-9A3B-3DEA-F94550139E4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08A2CBD-1CCD-4817-6231-EBAAD85283C4}"/>
              </a:ext>
            </a:extLst>
          </p:cNvPr>
          <p:cNvSpPr>
            <a:spLocks noGrp="1"/>
          </p:cNvSpPr>
          <p:nvPr>
            <p:ph type="dt" sz="half" idx="10"/>
          </p:nvPr>
        </p:nvSpPr>
        <p:spPr/>
        <p:txBody>
          <a:bodyPr/>
          <a:lstStyle/>
          <a:p>
            <a:fld id="{5EDC1755-AC41-4E9A-8CFF-31DFAD2CE8B0}" type="datetimeFigureOut">
              <a:rPr lang="en-IN" smtClean="0"/>
              <a:t>19-07-2022</a:t>
            </a:fld>
            <a:endParaRPr lang="en-IN"/>
          </a:p>
        </p:txBody>
      </p:sp>
      <p:sp>
        <p:nvSpPr>
          <p:cNvPr id="4" name="Footer Placeholder 3">
            <a:extLst>
              <a:ext uri="{FF2B5EF4-FFF2-40B4-BE49-F238E27FC236}">
                <a16:creationId xmlns:a16="http://schemas.microsoft.com/office/drawing/2014/main" id="{8FDCE4F6-B19A-022F-10C0-179DD7F3B1C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4D4AFD8-C0FA-373E-A278-68D2F37C6BCA}"/>
              </a:ext>
            </a:extLst>
          </p:cNvPr>
          <p:cNvSpPr>
            <a:spLocks noGrp="1"/>
          </p:cNvSpPr>
          <p:nvPr>
            <p:ph type="sldNum" sz="quarter" idx="12"/>
          </p:nvPr>
        </p:nvSpPr>
        <p:spPr/>
        <p:txBody>
          <a:bodyPr/>
          <a:lstStyle/>
          <a:p>
            <a:fld id="{3A679594-EE33-4EA7-AF48-A4C1603C6A6C}" type="slidenum">
              <a:rPr lang="en-IN" smtClean="0"/>
              <a:t>‹#›</a:t>
            </a:fld>
            <a:endParaRPr lang="en-IN"/>
          </a:p>
        </p:txBody>
      </p:sp>
    </p:spTree>
    <p:extLst>
      <p:ext uri="{BB962C8B-B14F-4D97-AF65-F5344CB8AC3E}">
        <p14:creationId xmlns:p14="http://schemas.microsoft.com/office/powerpoint/2010/main" val="1927254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3F3CC8-0445-74B4-030A-A0E84DDF1C8A}"/>
              </a:ext>
            </a:extLst>
          </p:cNvPr>
          <p:cNvSpPr>
            <a:spLocks noGrp="1"/>
          </p:cNvSpPr>
          <p:nvPr>
            <p:ph type="dt" sz="half" idx="10"/>
          </p:nvPr>
        </p:nvSpPr>
        <p:spPr/>
        <p:txBody>
          <a:bodyPr/>
          <a:lstStyle/>
          <a:p>
            <a:fld id="{5EDC1755-AC41-4E9A-8CFF-31DFAD2CE8B0}" type="datetimeFigureOut">
              <a:rPr lang="en-IN" smtClean="0"/>
              <a:t>19-07-2022</a:t>
            </a:fld>
            <a:endParaRPr lang="en-IN"/>
          </a:p>
        </p:txBody>
      </p:sp>
      <p:sp>
        <p:nvSpPr>
          <p:cNvPr id="3" name="Footer Placeholder 2">
            <a:extLst>
              <a:ext uri="{FF2B5EF4-FFF2-40B4-BE49-F238E27FC236}">
                <a16:creationId xmlns:a16="http://schemas.microsoft.com/office/drawing/2014/main" id="{4E82DC0F-76B3-1CE6-FB90-9F7DB1B1CF2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210724A-8C76-4A5A-AF16-0975E2F1646B}"/>
              </a:ext>
            </a:extLst>
          </p:cNvPr>
          <p:cNvSpPr>
            <a:spLocks noGrp="1"/>
          </p:cNvSpPr>
          <p:nvPr>
            <p:ph type="sldNum" sz="quarter" idx="12"/>
          </p:nvPr>
        </p:nvSpPr>
        <p:spPr/>
        <p:txBody>
          <a:bodyPr/>
          <a:lstStyle/>
          <a:p>
            <a:fld id="{3A679594-EE33-4EA7-AF48-A4C1603C6A6C}" type="slidenum">
              <a:rPr lang="en-IN" smtClean="0"/>
              <a:t>‹#›</a:t>
            </a:fld>
            <a:endParaRPr lang="en-IN"/>
          </a:p>
        </p:txBody>
      </p:sp>
    </p:spTree>
    <p:extLst>
      <p:ext uri="{BB962C8B-B14F-4D97-AF65-F5344CB8AC3E}">
        <p14:creationId xmlns:p14="http://schemas.microsoft.com/office/powerpoint/2010/main" val="255566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7D9B2-2898-584D-D3B3-A3EDA6FBE2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42C8956-A6BB-2043-1816-2971F2B72C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3143659-1257-8DE7-D639-972AAC18E9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7EFD6F-24B9-77CB-14E4-06FC36079EA2}"/>
              </a:ext>
            </a:extLst>
          </p:cNvPr>
          <p:cNvSpPr>
            <a:spLocks noGrp="1"/>
          </p:cNvSpPr>
          <p:nvPr>
            <p:ph type="dt" sz="half" idx="10"/>
          </p:nvPr>
        </p:nvSpPr>
        <p:spPr/>
        <p:txBody>
          <a:bodyPr/>
          <a:lstStyle/>
          <a:p>
            <a:fld id="{5EDC1755-AC41-4E9A-8CFF-31DFAD2CE8B0}" type="datetimeFigureOut">
              <a:rPr lang="en-IN" smtClean="0"/>
              <a:t>19-07-2022</a:t>
            </a:fld>
            <a:endParaRPr lang="en-IN"/>
          </a:p>
        </p:txBody>
      </p:sp>
      <p:sp>
        <p:nvSpPr>
          <p:cNvPr id="6" name="Footer Placeholder 5">
            <a:extLst>
              <a:ext uri="{FF2B5EF4-FFF2-40B4-BE49-F238E27FC236}">
                <a16:creationId xmlns:a16="http://schemas.microsoft.com/office/drawing/2014/main" id="{39F07C06-9D11-E812-B100-E2FCB444C3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F4C4C5-B8CC-7CDA-0507-85A531E5D6AE}"/>
              </a:ext>
            </a:extLst>
          </p:cNvPr>
          <p:cNvSpPr>
            <a:spLocks noGrp="1"/>
          </p:cNvSpPr>
          <p:nvPr>
            <p:ph type="sldNum" sz="quarter" idx="12"/>
          </p:nvPr>
        </p:nvSpPr>
        <p:spPr/>
        <p:txBody>
          <a:bodyPr/>
          <a:lstStyle/>
          <a:p>
            <a:fld id="{3A679594-EE33-4EA7-AF48-A4C1603C6A6C}" type="slidenum">
              <a:rPr lang="en-IN" smtClean="0"/>
              <a:t>‹#›</a:t>
            </a:fld>
            <a:endParaRPr lang="en-IN"/>
          </a:p>
        </p:txBody>
      </p:sp>
    </p:spTree>
    <p:extLst>
      <p:ext uri="{BB962C8B-B14F-4D97-AF65-F5344CB8AC3E}">
        <p14:creationId xmlns:p14="http://schemas.microsoft.com/office/powerpoint/2010/main" val="2253267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BAAE1-E98B-C432-158B-237021338D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0CBF77F-DF49-3899-677A-4E23A0D01C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AECD273-915B-7887-CFC7-4B52FF1E88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0409E1-C7BA-42E3-EA07-F4B7A75C9E9E}"/>
              </a:ext>
            </a:extLst>
          </p:cNvPr>
          <p:cNvSpPr>
            <a:spLocks noGrp="1"/>
          </p:cNvSpPr>
          <p:nvPr>
            <p:ph type="dt" sz="half" idx="10"/>
          </p:nvPr>
        </p:nvSpPr>
        <p:spPr/>
        <p:txBody>
          <a:bodyPr/>
          <a:lstStyle/>
          <a:p>
            <a:fld id="{5EDC1755-AC41-4E9A-8CFF-31DFAD2CE8B0}" type="datetimeFigureOut">
              <a:rPr lang="en-IN" smtClean="0"/>
              <a:t>19-07-2022</a:t>
            </a:fld>
            <a:endParaRPr lang="en-IN"/>
          </a:p>
        </p:txBody>
      </p:sp>
      <p:sp>
        <p:nvSpPr>
          <p:cNvPr id="6" name="Footer Placeholder 5">
            <a:extLst>
              <a:ext uri="{FF2B5EF4-FFF2-40B4-BE49-F238E27FC236}">
                <a16:creationId xmlns:a16="http://schemas.microsoft.com/office/drawing/2014/main" id="{4CC17438-2CD3-621C-A3D5-2A03207D53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B1FA5F-90A2-37FB-99A3-1037C962C60D}"/>
              </a:ext>
            </a:extLst>
          </p:cNvPr>
          <p:cNvSpPr>
            <a:spLocks noGrp="1"/>
          </p:cNvSpPr>
          <p:nvPr>
            <p:ph type="sldNum" sz="quarter" idx="12"/>
          </p:nvPr>
        </p:nvSpPr>
        <p:spPr/>
        <p:txBody>
          <a:bodyPr/>
          <a:lstStyle/>
          <a:p>
            <a:fld id="{3A679594-EE33-4EA7-AF48-A4C1603C6A6C}" type="slidenum">
              <a:rPr lang="en-IN" smtClean="0"/>
              <a:t>‹#›</a:t>
            </a:fld>
            <a:endParaRPr lang="en-IN"/>
          </a:p>
        </p:txBody>
      </p:sp>
    </p:spTree>
    <p:extLst>
      <p:ext uri="{BB962C8B-B14F-4D97-AF65-F5344CB8AC3E}">
        <p14:creationId xmlns:p14="http://schemas.microsoft.com/office/powerpoint/2010/main" val="345394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64544D-A077-BEBF-F5C1-B41D3A8B12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99E57CA-1CB7-BB2A-3C7B-B60F3BD5A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997C33-285B-7934-481F-98C1F23F9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DC1755-AC41-4E9A-8CFF-31DFAD2CE8B0}" type="datetimeFigureOut">
              <a:rPr lang="en-IN" smtClean="0"/>
              <a:t>19-07-2022</a:t>
            </a:fld>
            <a:endParaRPr lang="en-IN"/>
          </a:p>
        </p:txBody>
      </p:sp>
      <p:sp>
        <p:nvSpPr>
          <p:cNvPr id="5" name="Footer Placeholder 4">
            <a:extLst>
              <a:ext uri="{FF2B5EF4-FFF2-40B4-BE49-F238E27FC236}">
                <a16:creationId xmlns:a16="http://schemas.microsoft.com/office/drawing/2014/main" id="{6FD4F6EB-0F73-2962-ACE4-0BCE78933E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5F2D049-164F-C890-76E0-141F3041FD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679594-EE33-4EA7-AF48-A4C1603C6A6C}" type="slidenum">
              <a:rPr lang="en-IN" smtClean="0"/>
              <a:t>‹#›</a:t>
            </a:fld>
            <a:endParaRPr lang="en-IN"/>
          </a:p>
        </p:txBody>
      </p:sp>
    </p:spTree>
    <p:extLst>
      <p:ext uri="{BB962C8B-B14F-4D97-AF65-F5344CB8AC3E}">
        <p14:creationId xmlns:p14="http://schemas.microsoft.com/office/powerpoint/2010/main" val="3915350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DC56F-0259-4366-BCE7-B10A69500AED}" type="datetimeFigureOut">
              <a:rPr lang="en-IN" smtClean="0"/>
              <a:t>19-07-2022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D5FA4-37BC-401D-94E4-3F0319E5E747}" type="slidenum">
              <a:rPr lang="en-IN" smtClean="0"/>
              <a:t>‹#›</a:t>
            </a:fld>
            <a:endParaRPr lang="en-IN"/>
          </a:p>
        </p:txBody>
      </p:sp>
    </p:spTree>
    <p:extLst>
      <p:ext uri="{BB962C8B-B14F-4D97-AF65-F5344CB8AC3E}">
        <p14:creationId xmlns:p14="http://schemas.microsoft.com/office/powerpoint/2010/main" val="12403633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6FE67-A431-55F8-107D-C2F3058215FC}"/>
              </a:ext>
            </a:extLst>
          </p:cNvPr>
          <p:cNvSpPr>
            <a:spLocks noGrp="1"/>
          </p:cNvSpPr>
          <p:nvPr>
            <p:ph type="ctrTitle"/>
          </p:nvPr>
        </p:nvSpPr>
        <p:spPr>
          <a:xfrm>
            <a:off x="-1139483" y="503385"/>
            <a:ext cx="8951742" cy="861182"/>
          </a:xfrm>
        </p:spPr>
        <p:txBody>
          <a:bodyPr>
            <a:normAutofit fontScale="90000"/>
          </a:bodyPr>
          <a:lstStyle/>
          <a:p>
            <a:r>
              <a:rPr lang="en-IN" b="1" dirty="0">
                <a:solidFill>
                  <a:schemeClr val="accent1"/>
                </a:solidFill>
              </a:rPr>
              <a:t>Gene Expression</a:t>
            </a:r>
          </a:p>
        </p:txBody>
      </p:sp>
      <p:sp>
        <p:nvSpPr>
          <p:cNvPr id="3" name="Subtitle 2">
            <a:extLst>
              <a:ext uri="{FF2B5EF4-FFF2-40B4-BE49-F238E27FC236}">
                <a16:creationId xmlns:a16="http://schemas.microsoft.com/office/drawing/2014/main" id="{BCC57994-FFA6-3047-A013-49CF5BE79AFA}"/>
              </a:ext>
            </a:extLst>
          </p:cNvPr>
          <p:cNvSpPr>
            <a:spLocks noGrp="1"/>
          </p:cNvSpPr>
          <p:nvPr>
            <p:ph type="subTitle" idx="1"/>
          </p:nvPr>
        </p:nvSpPr>
        <p:spPr>
          <a:xfrm>
            <a:off x="-403274" y="1407478"/>
            <a:ext cx="9144000" cy="1655762"/>
          </a:xfrm>
        </p:spPr>
        <p:txBody>
          <a:bodyPr/>
          <a:lstStyle/>
          <a:p>
            <a:r>
              <a:rPr lang="en-IN" dirty="0"/>
              <a:t>Part 3</a:t>
            </a:r>
          </a:p>
        </p:txBody>
      </p:sp>
      <p:pic>
        <p:nvPicPr>
          <p:cNvPr id="5" name="Picture 4">
            <a:extLst>
              <a:ext uri="{FF2B5EF4-FFF2-40B4-BE49-F238E27FC236}">
                <a16:creationId xmlns:a16="http://schemas.microsoft.com/office/drawing/2014/main" id="{58D14C43-301A-EEC5-32E5-26EFDA91F746}"/>
              </a:ext>
            </a:extLst>
          </p:cNvPr>
          <p:cNvPicPr>
            <a:picLocks noChangeAspect="1"/>
          </p:cNvPicPr>
          <p:nvPr/>
        </p:nvPicPr>
        <p:blipFill>
          <a:blip r:embed="rId2"/>
          <a:stretch>
            <a:fillRect/>
          </a:stretch>
        </p:blipFill>
        <p:spPr>
          <a:xfrm>
            <a:off x="1941342" y="2282381"/>
            <a:ext cx="3581804" cy="3589011"/>
          </a:xfrm>
          <a:prstGeom prst="rect">
            <a:avLst/>
          </a:prstGeom>
        </p:spPr>
      </p:pic>
      <p:pic>
        <p:nvPicPr>
          <p:cNvPr id="7" name="Picture 6">
            <a:extLst>
              <a:ext uri="{FF2B5EF4-FFF2-40B4-BE49-F238E27FC236}">
                <a16:creationId xmlns:a16="http://schemas.microsoft.com/office/drawing/2014/main" id="{F538E2C2-DEEF-83A3-86F4-328C4BF3B68B}"/>
              </a:ext>
            </a:extLst>
          </p:cNvPr>
          <p:cNvPicPr>
            <a:picLocks noChangeAspect="1"/>
          </p:cNvPicPr>
          <p:nvPr/>
        </p:nvPicPr>
        <p:blipFill>
          <a:blip r:embed="rId3"/>
          <a:stretch>
            <a:fillRect/>
          </a:stretch>
        </p:blipFill>
        <p:spPr>
          <a:xfrm>
            <a:off x="6480662" y="689317"/>
            <a:ext cx="5054845" cy="3756074"/>
          </a:xfrm>
          <a:prstGeom prst="rect">
            <a:avLst/>
          </a:prstGeom>
        </p:spPr>
      </p:pic>
      <p:sp>
        <p:nvSpPr>
          <p:cNvPr id="8" name="TextBox 7">
            <a:extLst>
              <a:ext uri="{FF2B5EF4-FFF2-40B4-BE49-F238E27FC236}">
                <a16:creationId xmlns:a16="http://schemas.microsoft.com/office/drawing/2014/main" id="{4E4B07E3-670E-E756-6E12-518258F29B05}"/>
              </a:ext>
            </a:extLst>
          </p:cNvPr>
          <p:cNvSpPr txBox="1"/>
          <p:nvPr/>
        </p:nvSpPr>
        <p:spPr>
          <a:xfrm>
            <a:off x="7563730" y="4965895"/>
            <a:ext cx="5387926" cy="954107"/>
          </a:xfrm>
          <a:prstGeom prst="rect">
            <a:avLst/>
          </a:prstGeom>
          <a:noFill/>
        </p:spPr>
        <p:txBody>
          <a:bodyPr wrap="square" rtlCol="0">
            <a:spAutoFit/>
          </a:bodyPr>
          <a:lstStyle/>
          <a:p>
            <a:pPr marL="342900" indent="-342900">
              <a:buAutoNum type="arabicPeriod"/>
            </a:pPr>
            <a:r>
              <a:rPr lang="en-IN" sz="2800" b="1" dirty="0">
                <a:solidFill>
                  <a:schemeClr val="accent2"/>
                </a:solidFill>
              </a:rPr>
              <a:t>Transcription</a:t>
            </a:r>
          </a:p>
          <a:p>
            <a:pPr marL="342900" indent="-342900">
              <a:buAutoNum type="arabicPeriod"/>
            </a:pPr>
            <a:r>
              <a:rPr lang="en-IN" sz="2800" b="1" dirty="0">
                <a:solidFill>
                  <a:schemeClr val="accent2"/>
                </a:solidFill>
              </a:rPr>
              <a:t>Translation</a:t>
            </a:r>
          </a:p>
        </p:txBody>
      </p:sp>
    </p:spTree>
    <p:extLst>
      <p:ext uri="{BB962C8B-B14F-4D97-AF65-F5344CB8AC3E}">
        <p14:creationId xmlns:p14="http://schemas.microsoft.com/office/powerpoint/2010/main" val="1755143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B009D6-6CC7-4105-BBF0-5DD950A428FA}"/>
              </a:ext>
            </a:extLst>
          </p:cNvPr>
          <p:cNvSpPr>
            <a:spLocks noGrp="1"/>
          </p:cNvSpPr>
          <p:nvPr>
            <p:ph type="title"/>
          </p:nvPr>
        </p:nvSpPr>
        <p:spPr>
          <a:xfrm>
            <a:off x="1059426" y="0"/>
            <a:ext cx="10515600" cy="1325563"/>
          </a:xfrm>
        </p:spPr>
        <p:txBody>
          <a:bodyPr>
            <a:normAutofit/>
          </a:bodyPr>
          <a:lstStyle/>
          <a:p>
            <a:r>
              <a:rPr lang="en-IN" sz="5400" b="1" i="0" dirty="0">
                <a:effectLst/>
                <a:latin typeface="Times New Roman" panose="02020603050405020304" pitchFamily="18" charset="0"/>
                <a:cs typeface="Times New Roman" panose="02020603050405020304" pitchFamily="18" charset="0"/>
              </a:rPr>
              <a:t>2. Transfer RNA (tRNA):</a:t>
            </a:r>
            <a:endParaRPr lang="en-IN" sz="5400" dirty="0">
              <a:latin typeface="Times New Roman" panose="02020603050405020304" pitchFamily="18" charset="0"/>
              <a:cs typeface="Times New Roman" panose="02020603050405020304" pitchFamily="18" charset="0"/>
            </a:endParaRP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E597F4E-3477-4DA4-8724-26EFD99DB61D}"/>
              </a:ext>
            </a:extLst>
          </p:cNvPr>
          <p:cNvSpPr>
            <a:spLocks noGrp="1"/>
          </p:cNvSpPr>
          <p:nvPr>
            <p:ph idx="1"/>
          </p:nvPr>
        </p:nvSpPr>
        <p:spPr>
          <a:xfrm>
            <a:off x="398206" y="1179872"/>
            <a:ext cx="11793794" cy="5456902"/>
          </a:xfrm>
        </p:spPr>
        <p:txBody>
          <a:bodyPr>
            <a:noAutofit/>
          </a:bodyPr>
          <a:lstStyle/>
          <a:p>
            <a:pPr fontAlgn="base">
              <a:buFont typeface="Arial" panose="020B0604020202020204" pitchFamily="34" charset="0"/>
              <a:buChar char="•"/>
            </a:pPr>
            <a:r>
              <a:rPr lang="en-IN" sz="2400" b="0" i="0" dirty="0">
                <a:effectLst/>
                <a:latin typeface="Times New Roman" panose="02020603050405020304" pitchFamily="18" charset="0"/>
                <a:cs typeface="Times New Roman" panose="02020603050405020304" pitchFamily="18" charset="0"/>
              </a:rPr>
              <a:t>It is the </a:t>
            </a:r>
            <a:r>
              <a:rPr lang="en-IN" sz="2400" b="1" i="0" dirty="0">
                <a:effectLst/>
                <a:latin typeface="Times New Roman" panose="02020603050405020304" pitchFamily="18" charset="0"/>
                <a:cs typeface="Times New Roman" panose="02020603050405020304" pitchFamily="18" charset="0"/>
              </a:rPr>
              <a:t>smallest type </a:t>
            </a:r>
            <a:r>
              <a:rPr lang="en-IN" sz="2400" b="0" i="0" dirty="0">
                <a:effectLst/>
                <a:latin typeface="Times New Roman" panose="02020603050405020304" pitchFamily="18" charset="0"/>
                <a:cs typeface="Times New Roman" panose="02020603050405020304" pitchFamily="18" charset="0"/>
              </a:rPr>
              <a:t>of RNA and accounts for </a:t>
            </a:r>
            <a:r>
              <a:rPr lang="en-IN" sz="2400" b="1" i="0" dirty="0">
                <a:effectLst/>
                <a:latin typeface="Times New Roman" panose="02020603050405020304" pitchFamily="18" charset="0"/>
                <a:cs typeface="Times New Roman" panose="02020603050405020304" pitchFamily="18" charset="0"/>
              </a:rPr>
              <a:t>15%</a:t>
            </a:r>
            <a:r>
              <a:rPr lang="en-IN" sz="2400" b="0" i="0" dirty="0">
                <a:effectLst/>
                <a:latin typeface="Times New Roman" panose="02020603050405020304" pitchFamily="18" charset="0"/>
                <a:cs typeface="Times New Roman" panose="02020603050405020304" pitchFamily="18" charset="0"/>
              </a:rPr>
              <a:t> of total RNA in the cell.</a:t>
            </a:r>
          </a:p>
          <a:p>
            <a:pPr fontAlgn="base">
              <a:buFont typeface="Arial" panose="020B0604020202020204" pitchFamily="34" charset="0"/>
              <a:buChar char="•"/>
            </a:pPr>
            <a:endParaRPr lang="en-IN" sz="2400" b="0" i="0" dirty="0">
              <a:effectLst/>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IN" sz="2400" b="0" i="0" dirty="0">
                <a:effectLst/>
                <a:latin typeface="Times New Roman" panose="02020603050405020304" pitchFamily="18" charset="0"/>
                <a:cs typeface="Times New Roman" panose="02020603050405020304" pitchFamily="18" charset="0"/>
              </a:rPr>
              <a:t>Due to its smallest size, it is also called </a:t>
            </a:r>
            <a:r>
              <a:rPr lang="en-IN" sz="2400" b="1" i="0" dirty="0">
                <a:effectLst/>
                <a:latin typeface="Times New Roman" panose="02020603050405020304" pitchFamily="18" charset="0"/>
                <a:cs typeface="Times New Roman" panose="02020603050405020304" pitchFamily="18" charset="0"/>
              </a:rPr>
              <a:t>soluble</a:t>
            </a:r>
            <a:r>
              <a:rPr lang="en-IN" sz="2400" b="0" i="0" dirty="0">
                <a:effectLst/>
                <a:latin typeface="Times New Roman" panose="02020603050405020304" pitchFamily="18" charset="0"/>
                <a:cs typeface="Times New Roman" panose="02020603050405020304" pitchFamily="18" charset="0"/>
              </a:rPr>
              <a:t> RNA.</a:t>
            </a:r>
          </a:p>
          <a:p>
            <a:pPr fontAlgn="base">
              <a:buFont typeface="Arial" panose="020B0604020202020204" pitchFamily="34" charset="0"/>
              <a:buChar char="•"/>
            </a:pPr>
            <a:r>
              <a:rPr lang="en-IN" sz="2400" b="0" i="0" dirty="0">
                <a:effectLst/>
                <a:latin typeface="Times New Roman" panose="02020603050405020304" pitchFamily="18" charset="0"/>
                <a:cs typeface="Times New Roman" panose="02020603050405020304" pitchFamily="18" charset="0"/>
              </a:rPr>
              <a:t>Basic structure of tRNA of prokaryotes and eukaryotes is </a:t>
            </a:r>
            <a:r>
              <a:rPr lang="en-IN" sz="2400" b="1" i="0" dirty="0">
                <a:effectLst/>
                <a:latin typeface="Times New Roman" panose="02020603050405020304" pitchFamily="18" charset="0"/>
                <a:cs typeface="Times New Roman" panose="02020603050405020304" pitchFamily="18" charset="0"/>
              </a:rPr>
              <a:t>same.</a:t>
            </a:r>
            <a:endParaRPr lang="en-IN" sz="2400" b="0" i="0" dirty="0">
              <a:effectLst/>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IN" sz="2400" b="0" i="0" dirty="0">
                <a:effectLst/>
                <a:latin typeface="Times New Roman" panose="02020603050405020304" pitchFamily="18" charset="0"/>
                <a:cs typeface="Times New Roman" panose="02020603050405020304" pitchFamily="18" charset="0"/>
              </a:rPr>
              <a:t>tRNA molecules </a:t>
            </a:r>
            <a:r>
              <a:rPr lang="en-IN" sz="2400" b="1" i="0" dirty="0">
                <a:effectLst/>
                <a:latin typeface="Times New Roman" panose="02020603050405020304" pitchFamily="18" charset="0"/>
                <a:cs typeface="Times New Roman" panose="02020603050405020304" pitchFamily="18" charset="0"/>
              </a:rPr>
              <a:t>exhibi</a:t>
            </a:r>
            <a:r>
              <a:rPr lang="en-IN" sz="2400" b="0" i="0" dirty="0">
                <a:effectLst/>
                <a:latin typeface="Times New Roman" panose="02020603050405020304" pitchFamily="18" charset="0"/>
                <a:cs typeface="Times New Roman" panose="02020603050405020304" pitchFamily="18" charset="0"/>
              </a:rPr>
              <a:t>t a characteristic and highly </a:t>
            </a:r>
            <a:r>
              <a:rPr lang="en-IN" sz="2400" b="1" i="0" dirty="0">
                <a:effectLst/>
                <a:latin typeface="Times New Roman" panose="02020603050405020304" pitchFamily="18" charset="0"/>
                <a:cs typeface="Times New Roman" panose="02020603050405020304" pitchFamily="18" charset="0"/>
              </a:rPr>
              <a:t>conserved pattern </a:t>
            </a:r>
            <a:r>
              <a:rPr lang="en-IN" sz="2400" b="0" i="0" dirty="0">
                <a:effectLst/>
                <a:latin typeface="Times New Roman" panose="02020603050405020304" pitchFamily="18" charset="0"/>
                <a:cs typeface="Times New Roman" panose="02020603050405020304" pitchFamily="18" charset="0"/>
              </a:rPr>
              <a:t>of single-stranded and double-stranded regions (secondary structure).</a:t>
            </a:r>
          </a:p>
          <a:p>
            <a:pPr fontAlgn="base">
              <a:buFont typeface="Arial" panose="020B0604020202020204" pitchFamily="34" charset="0"/>
              <a:buChar char="•"/>
            </a:pPr>
            <a:r>
              <a:rPr lang="en-IN" sz="2400" b="0" i="0" dirty="0">
                <a:effectLst/>
                <a:latin typeface="Times New Roman" panose="02020603050405020304" pitchFamily="18" charset="0"/>
                <a:cs typeface="Times New Roman" panose="02020603050405020304" pitchFamily="18" charset="0"/>
              </a:rPr>
              <a:t>It is </a:t>
            </a:r>
            <a:r>
              <a:rPr lang="en-IN" sz="2400" b="1" i="0" dirty="0">
                <a:effectLst/>
                <a:latin typeface="Times New Roman" panose="02020603050405020304" pitchFamily="18" charset="0"/>
                <a:cs typeface="Times New Roman" panose="02020603050405020304" pitchFamily="18" charset="0"/>
              </a:rPr>
              <a:t>clover-leaf shaped.</a:t>
            </a:r>
            <a:endParaRPr lang="en-IN" sz="2400" b="0" i="0" dirty="0">
              <a:effectLst/>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IN" sz="2400" b="0" i="0" dirty="0">
                <a:effectLst/>
                <a:latin typeface="Times New Roman" panose="02020603050405020304" pitchFamily="18" charset="0"/>
                <a:cs typeface="Times New Roman" panose="02020603050405020304" pitchFamily="18" charset="0"/>
              </a:rPr>
              <a:t>tRNA has </a:t>
            </a:r>
            <a:r>
              <a:rPr lang="en-IN" sz="2400" b="1" i="0" dirty="0">
                <a:effectLst/>
                <a:latin typeface="Times New Roman" panose="02020603050405020304" pitchFamily="18" charset="0"/>
                <a:cs typeface="Times New Roman" panose="02020603050405020304" pitchFamily="18" charset="0"/>
              </a:rPr>
              <a:t>four loops </a:t>
            </a:r>
            <a:r>
              <a:rPr lang="en-IN" sz="2400" b="0" i="0" dirty="0">
                <a:effectLst/>
                <a:latin typeface="Times New Roman" panose="02020603050405020304" pitchFamily="18" charset="0"/>
                <a:cs typeface="Times New Roman" panose="02020603050405020304" pitchFamily="18" charset="0"/>
              </a:rPr>
              <a:t>where there is no base-pairing whereas in other regions, where bases come closer, they </a:t>
            </a:r>
            <a:r>
              <a:rPr lang="en-IN" sz="2400" b="1" i="0" dirty="0">
                <a:effectLst/>
                <a:latin typeface="Times New Roman" panose="02020603050405020304" pitchFamily="18" charset="0"/>
                <a:cs typeface="Times New Roman" panose="02020603050405020304" pitchFamily="18" charset="0"/>
              </a:rPr>
              <a:t>form H-bonds </a:t>
            </a:r>
            <a:r>
              <a:rPr lang="en-IN" sz="2400" b="0" i="0" dirty="0">
                <a:effectLst/>
                <a:latin typeface="Times New Roman" panose="02020603050405020304" pitchFamily="18" charset="0"/>
                <a:cs typeface="Times New Roman" panose="02020603050405020304" pitchFamily="18" charset="0"/>
              </a:rPr>
              <a:t>and show a </a:t>
            </a:r>
            <a:r>
              <a:rPr lang="en-IN" sz="2400" b="1" i="0" dirty="0">
                <a:effectLst/>
                <a:latin typeface="Times New Roman" panose="02020603050405020304" pitchFamily="18" charset="0"/>
                <a:cs typeface="Times New Roman" panose="02020603050405020304" pitchFamily="18" charset="0"/>
              </a:rPr>
              <a:t>double-stranded structure</a:t>
            </a:r>
            <a:r>
              <a:rPr lang="en-IN" sz="2400" b="0" i="0" dirty="0">
                <a:effectLst/>
                <a:latin typeface="Times New Roman" panose="02020603050405020304" pitchFamily="18" charset="0"/>
                <a:cs typeface="Times New Roman" panose="02020603050405020304" pitchFamily="18" charset="0"/>
              </a:rPr>
              <a:t>.</a:t>
            </a:r>
          </a:p>
          <a:p>
            <a:pPr fontAlgn="base">
              <a:buFont typeface="Arial" panose="020B0604020202020204" pitchFamily="34" charset="0"/>
              <a:buChar char="•"/>
            </a:pPr>
            <a:r>
              <a:rPr lang="en-IN" sz="2400" b="0" i="0" dirty="0">
                <a:effectLst/>
                <a:latin typeface="Times New Roman" panose="02020603050405020304" pitchFamily="18" charset="0"/>
                <a:cs typeface="Times New Roman" panose="02020603050405020304" pitchFamily="18" charset="0"/>
              </a:rPr>
              <a:t>The principal features of the tRNA </a:t>
            </a:r>
            <a:r>
              <a:rPr lang="en-IN" sz="2400" b="1" i="0" dirty="0">
                <a:effectLst/>
                <a:latin typeface="Times New Roman" panose="02020603050405020304" pitchFamily="18" charset="0"/>
                <a:cs typeface="Times New Roman" panose="02020603050405020304" pitchFamily="18" charset="0"/>
              </a:rPr>
              <a:t>cloverleaf are an acceptor stem</a:t>
            </a:r>
            <a:r>
              <a:rPr lang="en-IN" sz="2400" b="0" i="0" dirty="0">
                <a:effectLst/>
                <a:latin typeface="Times New Roman" panose="02020603050405020304" pitchFamily="18" charset="0"/>
                <a:cs typeface="Times New Roman" panose="02020603050405020304" pitchFamily="18" charset="0"/>
              </a:rPr>
              <a:t>, three stem loops (referred to as the </a:t>
            </a:r>
            <a:r>
              <a:rPr lang="en-IN" sz="2400" b="1" i="0" dirty="0" err="1">
                <a:effectLst/>
                <a:latin typeface="Times New Roman" panose="02020603050405020304" pitchFamily="18" charset="0"/>
                <a:cs typeface="Times New Roman" panose="02020603050405020304" pitchFamily="18" charset="0"/>
              </a:rPr>
              <a:t>pseudouridine</a:t>
            </a:r>
            <a:r>
              <a:rPr lang="en-IN" sz="2400" b="1" i="0" dirty="0">
                <a:effectLst/>
                <a:latin typeface="Times New Roman" panose="02020603050405020304" pitchFamily="18" charset="0"/>
                <a:cs typeface="Times New Roman" panose="02020603050405020304" pitchFamily="18" charset="0"/>
              </a:rPr>
              <a:t> loop</a:t>
            </a:r>
            <a:r>
              <a:rPr lang="en-IN" sz="2400" b="0" i="0" dirty="0">
                <a:effectLst/>
                <a:latin typeface="Times New Roman" panose="02020603050405020304" pitchFamily="18" charset="0"/>
                <a:cs typeface="Times New Roman" panose="02020603050405020304" pitchFamily="18" charset="0"/>
              </a:rPr>
              <a:t>, the </a:t>
            </a:r>
            <a:r>
              <a:rPr lang="en-IN" sz="2400" b="1" i="0" dirty="0">
                <a:effectLst/>
                <a:latin typeface="Times New Roman" panose="02020603050405020304" pitchFamily="18" charset="0"/>
                <a:cs typeface="Times New Roman" panose="02020603050405020304" pitchFamily="18" charset="0"/>
              </a:rPr>
              <a:t>D loop</a:t>
            </a:r>
            <a:r>
              <a:rPr lang="en-IN" sz="2400" b="0" i="0" dirty="0">
                <a:effectLst/>
                <a:latin typeface="Times New Roman" panose="02020603050405020304" pitchFamily="18" charset="0"/>
                <a:cs typeface="Times New Roman" panose="02020603050405020304" pitchFamily="18" charset="0"/>
              </a:rPr>
              <a:t> and the </a:t>
            </a:r>
            <a:r>
              <a:rPr lang="en-IN" sz="2400" b="1" i="0" dirty="0">
                <a:effectLst/>
                <a:latin typeface="Times New Roman" panose="02020603050405020304" pitchFamily="18" charset="0"/>
                <a:cs typeface="Times New Roman" panose="02020603050405020304" pitchFamily="18" charset="0"/>
              </a:rPr>
              <a:t>anticodon loop</a:t>
            </a:r>
            <a:r>
              <a:rPr lang="en-IN" sz="2400" b="0" i="0" dirty="0">
                <a:effectLst/>
                <a:latin typeface="Times New Roman" panose="02020603050405020304" pitchFamily="18" charset="0"/>
                <a:cs typeface="Times New Roman" panose="02020603050405020304" pitchFamily="18" charset="0"/>
              </a:rPr>
              <a:t>) and a fourth </a:t>
            </a:r>
            <a:r>
              <a:rPr lang="en-IN" sz="2400" b="1" i="0" dirty="0">
                <a:effectLst/>
                <a:latin typeface="Times New Roman" panose="02020603050405020304" pitchFamily="18" charset="0"/>
                <a:cs typeface="Times New Roman" panose="02020603050405020304" pitchFamily="18" charset="0"/>
              </a:rPr>
              <a:t>variable loop</a:t>
            </a:r>
            <a:r>
              <a:rPr lang="en-IN" sz="2400" b="0" i="0" dirty="0">
                <a:effectLst/>
                <a:latin typeface="Times New Roman" panose="02020603050405020304" pitchFamily="18" charset="0"/>
                <a:cs typeface="Times New Roman" panose="02020603050405020304" pitchFamily="18" charset="0"/>
              </a:rPr>
              <a:t>.</a:t>
            </a:r>
          </a:p>
          <a:p>
            <a:pPr marL="0" indent="0">
              <a:buNone/>
            </a:pPr>
            <a:br>
              <a:rPr lang="en-IN" sz="2400" dirty="0"/>
            </a:br>
            <a:endParaRPr lang="en-IN" sz="2400" dirty="0"/>
          </a:p>
        </p:txBody>
      </p:sp>
    </p:spTree>
    <p:extLst>
      <p:ext uri="{BB962C8B-B14F-4D97-AF65-F5344CB8AC3E}">
        <p14:creationId xmlns:p14="http://schemas.microsoft.com/office/powerpoint/2010/main" val="2260220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E8C3-D597-4901-B4D4-522FEE704A1D}"/>
              </a:ext>
            </a:extLst>
          </p:cNvPr>
          <p:cNvSpPr>
            <a:spLocks noGrp="1"/>
          </p:cNvSpPr>
          <p:nvPr>
            <p:ph type="title"/>
          </p:nvPr>
        </p:nvSpPr>
        <p:spPr>
          <a:xfrm>
            <a:off x="0" y="0"/>
            <a:ext cx="10515600" cy="736979"/>
          </a:xfrm>
        </p:spPr>
        <p:txBody>
          <a:bodyPr/>
          <a:lstStyle/>
          <a:p>
            <a:r>
              <a:rPr lang="en-IN" b="1" dirty="0">
                <a:latin typeface="Times New Roman" panose="02020603050405020304" pitchFamily="18" charset="0"/>
                <a:cs typeface="Times New Roman" panose="02020603050405020304" pitchFamily="18" charset="0"/>
              </a:rPr>
              <a:t>Str’e of tRNA</a:t>
            </a:r>
          </a:p>
        </p:txBody>
      </p:sp>
      <p:pic>
        <p:nvPicPr>
          <p:cNvPr id="5" name="Content Placeholder 4" descr="Diagram&#10;&#10;Description automatically generated">
            <a:extLst>
              <a:ext uri="{FF2B5EF4-FFF2-40B4-BE49-F238E27FC236}">
                <a16:creationId xmlns:a16="http://schemas.microsoft.com/office/drawing/2014/main" id="{FB41DDF1-99CE-4406-A4D1-BE460E3D9F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650" y="657727"/>
            <a:ext cx="5646713" cy="6020818"/>
          </a:xfrm>
        </p:spPr>
      </p:pic>
      <p:sp>
        <p:nvSpPr>
          <p:cNvPr id="7" name="TextBox 6">
            <a:extLst>
              <a:ext uri="{FF2B5EF4-FFF2-40B4-BE49-F238E27FC236}">
                <a16:creationId xmlns:a16="http://schemas.microsoft.com/office/drawing/2014/main" id="{E3E1D68C-EF85-41D8-8224-E34868DAFD6B}"/>
              </a:ext>
            </a:extLst>
          </p:cNvPr>
          <p:cNvSpPr txBox="1"/>
          <p:nvPr/>
        </p:nvSpPr>
        <p:spPr>
          <a:xfrm>
            <a:off x="5334000" y="-163219"/>
            <a:ext cx="6858000" cy="6463308"/>
          </a:xfrm>
          <a:prstGeom prst="rect">
            <a:avLst/>
          </a:prstGeom>
          <a:noFill/>
        </p:spPr>
        <p:txBody>
          <a:bodyPr wrap="square">
            <a:spAutoFit/>
          </a:bodyPr>
          <a:lstStyle/>
          <a:p>
            <a:pPr marL="0" marR="0" lvl="0" indent="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srgbClr val="5B9BD5">
                  <a:lumMod val="50000"/>
                </a:srgbClr>
              </a:solidFill>
              <a:effectLst/>
              <a:uLnTx/>
              <a:uFillTx/>
              <a:latin typeface="Times New Roman" panose="02020603050405020304" pitchFamily="18" charset="0"/>
              <a:ea typeface="+mn-ea"/>
              <a:cs typeface="Times New Roman" panose="02020603050405020304" pitchFamily="18" charset="0"/>
            </a:endParaRPr>
          </a:p>
          <a:p>
            <a:pPr marL="457200" marR="0" lvl="1" indent="0" algn="just" defTabSz="457200" rtl="0" eaLnBrk="1" fontAlgn="base"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The </a:t>
            </a:r>
            <a:r>
              <a:rPr kumimoji="0" lang="en-IN" sz="1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acceptor stem </a:t>
            </a:r>
            <a:r>
              <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is the site of attachment of amino acid that is formed by </a:t>
            </a:r>
            <a:r>
              <a:rPr kumimoji="0" lang="en-IN" sz="1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pairing</a:t>
            </a:r>
            <a:r>
              <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between the 5’ and 3’ ends of the tRNA molecule. The </a:t>
            </a:r>
            <a:r>
              <a:rPr kumimoji="0" lang="en-IN" sz="1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5’-CCA-3’</a:t>
            </a:r>
            <a:r>
              <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sequence at the extreme 3’ end of the molecule is a single-stranded region that </a:t>
            </a:r>
            <a:r>
              <a:rPr kumimoji="0" lang="en-IN" sz="1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protrudes</a:t>
            </a:r>
            <a:r>
              <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from this double-stranded stem.</a:t>
            </a:r>
          </a:p>
          <a:p>
            <a:pPr marL="457200" marR="0" lvl="1" indent="0" algn="just" defTabSz="457200" rtl="0" eaLnBrk="1" fontAlgn="base"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a:p>
            <a:pPr marL="457200" marR="0" lvl="1" indent="0" algn="just" defTabSz="457200" rtl="0" eaLnBrk="1" fontAlgn="base"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The pseudo-uridine loop is so named because of the characteristic presence of the </a:t>
            </a:r>
            <a:r>
              <a:rPr kumimoji="0" lang="en-IN" sz="1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unusual</a:t>
            </a:r>
            <a:r>
              <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base </a:t>
            </a:r>
            <a:r>
              <a:rPr kumimoji="0" lang="en-IN" sz="1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pseudo-uridine (ΨU)</a:t>
            </a:r>
            <a:r>
              <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in the loop. The </a:t>
            </a:r>
            <a:r>
              <a:rPr kumimoji="0" lang="en-IN" sz="1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modified</a:t>
            </a:r>
            <a:r>
              <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base is often found within the sequence 5’-T ΨUCG-3’.</a:t>
            </a:r>
          </a:p>
          <a:p>
            <a:pPr marL="457200" marR="0" lvl="1" indent="0" algn="just" defTabSz="457200" rtl="0" eaLnBrk="1" fontAlgn="base"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The D loop takes its name from the characteristic presence of </a:t>
            </a:r>
            <a:r>
              <a:rPr kumimoji="0" lang="en-IN" sz="1800" b="0" i="0" u="none" strike="noStrike" kern="1200" cap="none" spc="0" normalizeH="0" baseline="0" noProof="0" dirty="0" err="1">
                <a:ln>
                  <a:noFill/>
                </a:ln>
                <a:solidFill>
                  <a:srgbClr val="002060"/>
                </a:solidFill>
                <a:effectLst/>
                <a:uLnTx/>
                <a:uFillTx/>
                <a:latin typeface="Times New Roman" panose="02020603050405020304" pitchFamily="18" charset="0"/>
                <a:ea typeface="+mn-ea"/>
                <a:cs typeface="Times New Roman" panose="02020603050405020304" pitchFamily="18" charset="0"/>
              </a:rPr>
              <a:t>dihydrouriidines</a:t>
            </a:r>
            <a:r>
              <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in the loop.</a:t>
            </a:r>
          </a:p>
          <a:p>
            <a:pPr marL="457200" marR="0" lvl="1" indent="0" algn="just" defTabSz="457200" rtl="0" eaLnBrk="1" fontAlgn="base"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a:p>
            <a:pPr marL="457200" marR="0" lvl="1" indent="0" algn="just" defTabSz="457200" rtl="0" eaLnBrk="1" fontAlgn="base"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The </a:t>
            </a:r>
            <a:r>
              <a:rPr kumimoji="0" lang="en-IN" sz="1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anticodon loop</a:t>
            </a:r>
            <a:r>
              <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as its name implies, contains the anticodon, a three-nucleotide- long sequence that is responsible for </a:t>
            </a:r>
            <a:r>
              <a:rPr kumimoji="0" lang="en-IN" sz="1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recognizing</a:t>
            </a:r>
            <a:r>
              <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the codon by base pairing with the mRNA. The anticodon is always bracketed on the</a:t>
            </a:r>
            <a:r>
              <a:rPr kumimoji="0" lang="en-IN" sz="1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3’ end by a purine</a:t>
            </a:r>
            <a:r>
              <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and on its </a:t>
            </a:r>
            <a:r>
              <a:rPr kumimoji="0" lang="en-IN" sz="1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5’ end by uracil</a:t>
            </a:r>
            <a:r>
              <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a:t>
            </a:r>
          </a:p>
          <a:p>
            <a:pPr marL="457200" marR="0" lvl="1" indent="0" algn="just" defTabSz="457200" rtl="0" eaLnBrk="1" fontAlgn="base"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a:p>
            <a:pPr marL="457200" marR="0" lvl="1" indent="0" algn="just" defTabSz="457200" rtl="0" eaLnBrk="1" fontAlgn="base"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The variable loop sits between the anticodon loop and the ΨU loop and, as its name implies, </a:t>
            </a:r>
            <a:r>
              <a:rPr kumimoji="0" lang="en-IN" sz="1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varies in size from 3 to 21 bases.</a:t>
            </a:r>
          </a:p>
          <a:p>
            <a:pPr marL="0" marR="0" lvl="0" indent="0" algn="just" defTabSz="457200" rtl="0" eaLnBrk="1" fontAlgn="base"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Besides these loops, there are two terminals; </a:t>
            </a:r>
            <a:r>
              <a:rPr kumimoji="0" lang="en-IN" sz="1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3’-ACC</a:t>
            </a:r>
            <a:r>
              <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end         	(which binds amino acid) and a </a:t>
            </a:r>
            <a:r>
              <a:rPr kumimoji="0" lang="en-IN" sz="18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phosphorylated 5’ </a:t>
            </a:r>
            <a:r>
              <a:rPr kumimoji="0" lang="en-IN" sz="1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end.</a:t>
            </a:r>
          </a:p>
        </p:txBody>
      </p:sp>
    </p:spTree>
    <p:extLst>
      <p:ext uri="{BB962C8B-B14F-4D97-AF65-F5344CB8AC3E}">
        <p14:creationId xmlns:p14="http://schemas.microsoft.com/office/powerpoint/2010/main" val="1997520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icture containing radar chart&#10;&#10;Description automatically generated">
            <a:extLst>
              <a:ext uri="{FF2B5EF4-FFF2-40B4-BE49-F238E27FC236}">
                <a16:creationId xmlns:a16="http://schemas.microsoft.com/office/drawing/2014/main" id="{141935A9-B564-41CA-B9EC-73EDCFDC5E9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03" r="3035" b="1"/>
          <a:stretch/>
        </p:blipFill>
        <p:spPr>
          <a:xfrm>
            <a:off x="20" y="1282"/>
            <a:ext cx="11857683" cy="5471050"/>
          </a:xfrm>
          <a:prstGeom prst="rect">
            <a:avLst/>
          </a:prstGeom>
        </p:spPr>
      </p:pic>
      <p:sp>
        <p:nvSpPr>
          <p:cNvPr id="2" name="TextBox 1">
            <a:extLst>
              <a:ext uri="{FF2B5EF4-FFF2-40B4-BE49-F238E27FC236}">
                <a16:creationId xmlns:a16="http://schemas.microsoft.com/office/drawing/2014/main" id="{FA34D8A3-0A11-47FE-9E4C-B78905903BB2}"/>
              </a:ext>
            </a:extLst>
          </p:cNvPr>
          <p:cNvSpPr txBox="1"/>
          <p:nvPr/>
        </p:nvSpPr>
        <p:spPr>
          <a:xfrm>
            <a:off x="5120639" y="5824024"/>
            <a:ext cx="223676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a:ln>
                  <a:noFill/>
                </a:ln>
                <a:solidFill>
                  <a:prstClr val="black"/>
                </a:solidFill>
                <a:effectLst/>
                <a:uLnTx/>
                <a:uFillTx/>
                <a:latin typeface="Calibri" panose="020F0502020204030204"/>
                <a:ea typeface="+mn-ea"/>
                <a:cs typeface="+mn-cs"/>
              </a:rPr>
              <a:t>tRNA</a:t>
            </a:r>
            <a:endPar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073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E2A03D-342E-4A3F-82C3-3B154EBE841C}"/>
              </a:ext>
            </a:extLst>
          </p:cNvPr>
          <p:cNvSpPr>
            <a:spLocks noGrp="1"/>
          </p:cNvSpPr>
          <p:nvPr>
            <p:ph type="title"/>
          </p:nvPr>
        </p:nvSpPr>
        <p:spPr>
          <a:xfrm>
            <a:off x="686834" y="1153572"/>
            <a:ext cx="3200400" cy="4461163"/>
          </a:xfrm>
        </p:spPr>
        <p:txBody>
          <a:bodyPr>
            <a:normAutofit/>
          </a:bodyPr>
          <a:lstStyle/>
          <a:p>
            <a:r>
              <a:rPr lang="en-IN" b="1" i="0" dirty="0">
                <a:solidFill>
                  <a:srgbClr val="FFFFFF"/>
                </a:solidFill>
                <a:effectLst/>
                <a:latin typeface="Times New Roman" panose="02020603050405020304" pitchFamily="18" charset="0"/>
                <a:cs typeface="Times New Roman" panose="02020603050405020304" pitchFamily="18" charset="0"/>
              </a:rPr>
              <a:t>Functions of tRNA:</a:t>
            </a:r>
            <a:endParaRPr lang="en-IN" dirty="0">
              <a:solidFill>
                <a:srgbClr val="FFFFFF"/>
              </a:solidFill>
              <a:latin typeface="Times New Roman" panose="02020603050405020304" pitchFamily="18" charset="0"/>
              <a:cs typeface="Times New Roman" panose="02020603050405020304" pitchFamily="18"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7FDBB0C-711B-46C2-A9A8-B80442CCC8AB}"/>
              </a:ext>
            </a:extLst>
          </p:cNvPr>
          <p:cNvSpPr>
            <a:spLocks noGrp="1"/>
          </p:cNvSpPr>
          <p:nvPr>
            <p:ph idx="1"/>
          </p:nvPr>
        </p:nvSpPr>
        <p:spPr>
          <a:xfrm>
            <a:off x="4447308" y="591344"/>
            <a:ext cx="6906491" cy="6148669"/>
          </a:xfrm>
        </p:spPr>
        <p:txBody>
          <a:bodyPr anchor="ctr">
            <a:normAutofit/>
          </a:bodyPr>
          <a:lstStyle/>
          <a:p>
            <a:r>
              <a:rPr lang="en-IN" sz="2400" dirty="0">
                <a:latin typeface="Times New Roman" panose="02020603050405020304" pitchFamily="18" charset="0"/>
                <a:cs typeface="Times New Roman" panose="02020603050405020304" pitchFamily="18" charset="0"/>
              </a:rPr>
              <a:t>During the process of protein synthesis, charged tRNA transfers </a:t>
            </a:r>
            <a:r>
              <a:rPr lang="en-IN" sz="2400" b="1" dirty="0">
                <a:latin typeface="Times New Roman" panose="02020603050405020304" pitchFamily="18" charset="0"/>
                <a:cs typeface="Times New Roman" panose="02020603050405020304" pitchFamily="18" charset="0"/>
              </a:rPr>
              <a:t>activated amino acids into growing polypeptide chain</a:t>
            </a:r>
            <a:r>
              <a:rPr lang="en-IN" sz="2400" dirty="0">
                <a:latin typeface="Times New Roman" panose="02020603050405020304" pitchFamily="18" charset="0"/>
                <a:cs typeface="Times New Roman" panose="02020603050405020304" pitchFamily="18" charset="0"/>
              </a:rPr>
              <a:t>.</a:t>
            </a:r>
          </a:p>
          <a:p>
            <a:endParaRPr lang="en-IN" sz="2400" dirty="0">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IN" sz="2400" b="0" i="0" dirty="0">
                <a:effectLst/>
                <a:latin typeface="Times New Roman" panose="02020603050405020304" pitchFamily="18" charset="0"/>
                <a:cs typeface="Times New Roman" panose="02020603050405020304" pitchFamily="18" charset="0"/>
              </a:rPr>
              <a:t>tRNA molecules to which an amino acid is </a:t>
            </a:r>
            <a:r>
              <a:rPr lang="en-IN" sz="2400" b="1" i="0" dirty="0">
                <a:effectLst/>
                <a:latin typeface="Times New Roman" panose="02020603050405020304" pitchFamily="18" charset="0"/>
                <a:cs typeface="Times New Roman" panose="02020603050405020304" pitchFamily="18" charset="0"/>
              </a:rPr>
              <a:t>attached</a:t>
            </a:r>
            <a:r>
              <a:rPr lang="en-IN" sz="2400" b="0" i="0" dirty="0">
                <a:effectLst/>
                <a:latin typeface="Times New Roman" panose="02020603050405020304" pitchFamily="18" charset="0"/>
                <a:cs typeface="Times New Roman" panose="02020603050405020304" pitchFamily="18" charset="0"/>
              </a:rPr>
              <a:t> are said to be charged and such amino acids attached to a tRNA are called </a:t>
            </a:r>
            <a:r>
              <a:rPr lang="en-IN" sz="2400" b="1" i="0" dirty="0">
                <a:effectLst/>
                <a:latin typeface="Times New Roman" panose="02020603050405020304" pitchFamily="18" charset="0"/>
                <a:cs typeface="Times New Roman" panose="02020603050405020304" pitchFamily="18" charset="0"/>
              </a:rPr>
              <a:t>activated amino acids</a:t>
            </a:r>
            <a:r>
              <a:rPr lang="en-IN" sz="2400" b="0" i="0" dirty="0">
                <a:effectLst/>
                <a:latin typeface="Times New Roman" panose="02020603050405020304" pitchFamily="18" charset="0"/>
                <a:cs typeface="Times New Roman" panose="02020603050405020304" pitchFamily="18" charset="0"/>
              </a:rPr>
              <a:t>.</a:t>
            </a:r>
          </a:p>
          <a:p>
            <a:pPr fontAlgn="base">
              <a:buFont typeface="Arial" panose="020B0604020202020204" pitchFamily="34" charset="0"/>
              <a:buChar char="•"/>
            </a:pPr>
            <a:endParaRPr lang="en-IN" sz="2400" b="0" i="0" dirty="0">
              <a:effectLst/>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IN" sz="2400" b="0" i="0" dirty="0">
                <a:effectLst/>
                <a:latin typeface="Times New Roman" panose="02020603050405020304" pitchFamily="18" charset="0"/>
                <a:cs typeface="Times New Roman" panose="02020603050405020304" pitchFamily="18" charset="0"/>
              </a:rPr>
              <a:t>Amino acyl-tRNA </a:t>
            </a:r>
            <a:r>
              <a:rPr lang="en-IN" sz="2400" b="1" i="0" dirty="0">
                <a:effectLst/>
                <a:latin typeface="Times New Roman" panose="02020603050405020304" pitchFamily="18" charset="0"/>
                <a:cs typeface="Times New Roman" panose="02020603050405020304" pitchFamily="18" charset="0"/>
              </a:rPr>
              <a:t>synthetases</a:t>
            </a:r>
            <a:r>
              <a:rPr lang="en-IN" sz="2400" b="0" i="0" dirty="0">
                <a:effectLst/>
                <a:latin typeface="Times New Roman" panose="02020603050405020304" pitchFamily="18" charset="0"/>
                <a:cs typeface="Times New Roman" panose="02020603050405020304" pitchFamily="18" charset="0"/>
              </a:rPr>
              <a:t> charge tRNAs. Anticodon in tRNA </a:t>
            </a:r>
            <a:r>
              <a:rPr lang="en-IN" sz="2400" b="1" i="0" dirty="0">
                <a:effectLst/>
                <a:latin typeface="Times New Roman" panose="02020603050405020304" pitchFamily="18" charset="0"/>
                <a:cs typeface="Times New Roman" panose="02020603050405020304" pitchFamily="18" charset="0"/>
              </a:rPr>
              <a:t>recognizes</a:t>
            </a:r>
            <a:r>
              <a:rPr lang="en-IN" sz="2400" b="0" i="0" dirty="0">
                <a:effectLst/>
                <a:latin typeface="Times New Roman" panose="02020603050405020304" pitchFamily="18" charset="0"/>
                <a:cs typeface="Times New Roman" panose="02020603050405020304" pitchFamily="18" charset="0"/>
              </a:rPr>
              <a:t> the codon in mRNA for a </a:t>
            </a:r>
            <a:r>
              <a:rPr lang="en-IN" sz="2400" b="1" i="0" dirty="0">
                <a:effectLst/>
                <a:latin typeface="Times New Roman" panose="02020603050405020304" pitchFamily="18" charset="0"/>
                <a:cs typeface="Times New Roman" panose="02020603050405020304" pitchFamily="18" charset="0"/>
              </a:rPr>
              <a:t>specific amino acid</a:t>
            </a:r>
            <a:r>
              <a:rPr lang="en-IN" sz="2400" b="0" i="0" dirty="0">
                <a:effectLst/>
                <a:latin typeface="Times New Roman" panose="02020603050405020304" pitchFamily="18" charset="0"/>
                <a:cs typeface="Times New Roman" panose="02020603050405020304" pitchFamily="18" charset="0"/>
              </a:rPr>
              <a:t>. tRNAs are charged by the attachment of that specific amino acid to the 3’- terminal Adenosine nucleotide via high-energy acyl linkage and later on incorporated into a growing polypeptide chain.</a:t>
            </a:r>
          </a:p>
          <a:p>
            <a:endParaRPr lang="en-IN" sz="2400" dirty="0"/>
          </a:p>
        </p:txBody>
      </p:sp>
    </p:spTree>
    <p:extLst>
      <p:ext uri="{BB962C8B-B14F-4D97-AF65-F5344CB8AC3E}">
        <p14:creationId xmlns:p14="http://schemas.microsoft.com/office/powerpoint/2010/main" val="4008365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C3148-71F3-4255-9C06-AFA3D0967568}"/>
              </a:ext>
            </a:extLst>
          </p:cNvPr>
          <p:cNvSpPr>
            <a:spLocks noGrp="1"/>
          </p:cNvSpPr>
          <p:nvPr>
            <p:ph type="title"/>
          </p:nvPr>
        </p:nvSpPr>
        <p:spPr>
          <a:xfrm>
            <a:off x="0" y="0"/>
            <a:ext cx="10515600" cy="930442"/>
          </a:xfrm>
        </p:spPr>
        <p:txBody>
          <a:bodyPr/>
          <a:lstStyle/>
          <a:p>
            <a:r>
              <a:rPr lang="en-IN" b="1" i="0" dirty="0">
                <a:solidFill>
                  <a:srgbClr val="000000"/>
                </a:solidFill>
                <a:effectLst/>
                <a:latin typeface="Times New Roman" panose="02020603050405020304" pitchFamily="18" charset="0"/>
                <a:cs typeface="Times New Roman" panose="02020603050405020304" pitchFamily="18" charset="0"/>
              </a:rPr>
              <a:t>3. Ribosomal RNA (rRNA):</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DFBCF72-03DF-43EB-9613-0566E87632DE}"/>
              </a:ext>
            </a:extLst>
          </p:cNvPr>
          <p:cNvSpPr>
            <a:spLocks noGrp="1"/>
          </p:cNvSpPr>
          <p:nvPr>
            <p:ph idx="1"/>
          </p:nvPr>
        </p:nvSpPr>
        <p:spPr>
          <a:xfrm>
            <a:off x="109181" y="736978"/>
            <a:ext cx="11955439" cy="6121021"/>
          </a:xfrm>
        </p:spPr>
        <p:txBody>
          <a:bodyPr/>
          <a:lstStyle/>
          <a:p>
            <a:pPr algn="l" fontAlgn="base">
              <a:buFont typeface="Arial" panose="020B0604020202020204" pitchFamily="34" charset="0"/>
              <a:buChar char="•"/>
            </a:pPr>
            <a:r>
              <a:rPr lang="en-IN" sz="2400" b="0" i="0" dirty="0">
                <a:solidFill>
                  <a:srgbClr val="002060"/>
                </a:solidFill>
                <a:effectLst/>
                <a:latin typeface="Times New Roman" panose="02020603050405020304" pitchFamily="18" charset="0"/>
                <a:cs typeface="Times New Roman" panose="02020603050405020304" pitchFamily="18" charset="0"/>
              </a:rPr>
              <a:t>rRNA is the </a:t>
            </a:r>
            <a:r>
              <a:rPr lang="en-IN" sz="2400" b="1" i="0" dirty="0">
                <a:solidFill>
                  <a:srgbClr val="002060"/>
                </a:solidFill>
                <a:effectLst/>
                <a:latin typeface="Times New Roman" panose="02020603050405020304" pitchFamily="18" charset="0"/>
                <a:cs typeface="Times New Roman" panose="02020603050405020304" pitchFamily="18" charset="0"/>
              </a:rPr>
              <a:t>heaviest RNA </a:t>
            </a:r>
            <a:r>
              <a:rPr lang="en-IN" sz="2400" b="0" i="0" dirty="0">
                <a:solidFill>
                  <a:srgbClr val="002060"/>
                </a:solidFill>
                <a:effectLst/>
                <a:latin typeface="Times New Roman" panose="02020603050405020304" pitchFamily="18" charset="0"/>
                <a:cs typeface="Times New Roman" panose="02020603050405020304" pitchFamily="18" charset="0"/>
              </a:rPr>
              <a:t>having high molecular weight (&gt; 1000 KD) and accounts for </a:t>
            </a:r>
            <a:r>
              <a:rPr lang="en-IN" sz="2400" b="1" i="0" dirty="0">
                <a:solidFill>
                  <a:srgbClr val="002060"/>
                </a:solidFill>
                <a:effectLst/>
                <a:latin typeface="Times New Roman" panose="02020603050405020304" pitchFamily="18" charset="0"/>
                <a:cs typeface="Times New Roman" panose="02020603050405020304" pitchFamily="18" charset="0"/>
              </a:rPr>
              <a:t>80% </a:t>
            </a:r>
            <a:r>
              <a:rPr lang="en-IN" sz="2400" b="0" i="0" dirty="0">
                <a:solidFill>
                  <a:srgbClr val="002060"/>
                </a:solidFill>
                <a:effectLst/>
                <a:latin typeface="Times New Roman" panose="02020603050405020304" pitchFamily="18" charset="0"/>
                <a:cs typeface="Times New Roman" panose="02020603050405020304" pitchFamily="18" charset="0"/>
              </a:rPr>
              <a:t>of the </a:t>
            </a:r>
            <a:r>
              <a:rPr lang="en-IN" sz="2400" b="1" i="0" dirty="0">
                <a:solidFill>
                  <a:srgbClr val="002060"/>
                </a:solidFill>
                <a:effectLst/>
                <a:latin typeface="Times New Roman" panose="02020603050405020304" pitchFamily="18" charset="0"/>
                <a:cs typeface="Times New Roman" panose="02020603050405020304" pitchFamily="18" charset="0"/>
              </a:rPr>
              <a:t>total RNA in a cell.</a:t>
            </a:r>
          </a:p>
          <a:p>
            <a:pPr algn="l" fontAlgn="base">
              <a:buFont typeface="Arial" panose="020B0604020202020204" pitchFamily="34" charset="0"/>
              <a:buChar char="•"/>
            </a:pPr>
            <a:endParaRPr lang="en-IN" sz="2400" b="0" i="0" dirty="0">
              <a:solidFill>
                <a:srgbClr val="002060"/>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sz="2400" b="0" i="0" dirty="0">
                <a:solidFill>
                  <a:srgbClr val="002060"/>
                </a:solidFill>
                <a:effectLst/>
                <a:latin typeface="Times New Roman" panose="02020603050405020304" pitchFamily="18" charset="0"/>
                <a:cs typeface="Times New Roman" panose="02020603050405020304" pitchFamily="18" charset="0"/>
              </a:rPr>
              <a:t>It exists in a </a:t>
            </a:r>
            <a:r>
              <a:rPr lang="en-IN" sz="2400" b="1" i="0" dirty="0">
                <a:solidFill>
                  <a:srgbClr val="002060"/>
                </a:solidFill>
                <a:effectLst/>
                <a:latin typeface="Times New Roman" panose="02020603050405020304" pitchFamily="18" charset="0"/>
                <a:cs typeface="Times New Roman" panose="02020603050405020304" pitchFamily="18" charset="0"/>
              </a:rPr>
              <a:t>secondary structure </a:t>
            </a:r>
            <a:r>
              <a:rPr lang="en-IN" sz="2400" b="0" i="0" dirty="0">
                <a:solidFill>
                  <a:srgbClr val="002060"/>
                </a:solidFill>
                <a:effectLst/>
                <a:latin typeface="Times New Roman" panose="02020603050405020304" pitchFamily="18" charset="0"/>
                <a:cs typeface="Times New Roman" panose="02020603050405020304" pitchFamily="18" charset="0"/>
              </a:rPr>
              <a:t>in which single strand coils and folds up on itself, however, the overall structure of rRNA differs from one another.</a:t>
            </a:r>
          </a:p>
          <a:p>
            <a:pPr algn="l" fontAlgn="base">
              <a:buFont typeface="Arial" panose="020B0604020202020204" pitchFamily="34" charset="0"/>
              <a:buChar char="•"/>
            </a:pPr>
            <a:endParaRPr lang="en-IN" sz="2400" b="0" i="0" dirty="0">
              <a:solidFill>
                <a:srgbClr val="002060"/>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sz="2400" b="0" i="0" dirty="0">
                <a:solidFill>
                  <a:srgbClr val="002060"/>
                </a:solidFill>
                <a:effectLst/>
                <a:latin typeface="Times New Roman" panose="02020603050405020304" pitchFamily="18" charset="0"/>
                <a:cs typeface="Times New Roman" panose="02020603050405020304" pitchFamily="18" charset="0"/>
              </a:rPr>
              <a:t>rRNAs are the structural components of the ribosomes, hence called </a:t>
            </a:r>
            <a:r>
              <a:rPr lang="en-IN" sz="2400" b="1" i="0" dirty="0">
                <a:solidFill>
                  <a:srgbClr val="002060"/>
                </a:solidFill>
                <a:effectLst/>
                <a:latin typeface="Times New Roman" panose="02020603050405020304" pitchFamily="18" charset="0"/>
                <a:cs typeface="Times New Roman" panose="02020603050405020304" pitchFamily="18" charset="0"/>
              </a:rPr>
              <a:t>ribosomal RNA. </a:t>
            </a:r>
            <a:r>
              <a:rPr lang="en-IN" sz="2400" b="0" i="0" dirty="0">
                <a:solidFill>
                  <a:srgbClr val="002060"/>
                </a:solidFill>
                <a:effectLst/>
                <a:latin typeface="Times New Roman" panose="02020603050405020304" pitchFamily="18" charset="0"/>
                <a:cs typeface="Times New Roman" panose="02020603050405020304" pitchFamily="18" charset="0"/>
              </a:rPr>
              <a:t>They are directly responsible for the </a:t>
            </a:r>
            <a:r>
              <a:rPr lang="en-IN" sz="2400" b="1" i="0" dirty="0">
                <a:solidFill>
                  <a:srgbClr val="002060"/>
                </a:solidFill>
                <a:effectLst/>
                <a:latin typeface="Times New Roman" panose="02020603050405020304" pitchFamily="18" charset="0"/>
                <a:cs typeface="Times New Roman" panose="02020603050405020304" pitchFamily="18" charset="0"/>
              </a:rPr>
              <a:t>key functions </a:t>
            </a:r>
            <a:r>
              <a:rPr lang="en-IN" sz="2400" b="0" i="0" dirty="0">
                <a:solidFill>
                  <a:srgbClr val="002060"/>
                </a:solidFill>
                <a:effectLst/>
                <a:latin typeface="Times New Roman" panose="02020603050405020304" pitchFamily="18" charset="0"/>
                <a:cs typeface="Times New Roman" panose="02020603050405020304" pitchFamily="18" charset="0"/>
              </a:rPr>
              <a:t>of the ribosome.</a:t>
            </a:r>
          </a:p>
          <a:p>
            <a:pPr algn="l" fontAlgn="base">
              <a:buFont typeface="Arial" panose="020B0604020202020204" pitchFamily="34" charset="0"/>
              <a:buChar char="•"/>
            </a:pPr>
            <a:endParaRPr lang="en-IN" sz="2400" b="0" i="0" dirty="0">
              <a:solidFill>
                <a:srgbClr val="002060"/>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sz="2400" b="0" i="0" dirty="0">
                <a:solidFill>
                  <a:srgbClr val="002060"/>
                </a:solidFill>
                <a:effectLst/>
                <a:latin typeface="Times New Roman" panose="02020603050405020304" pitchFamily="18" charset="0"/>
                <a:cs typeface="Times New Roman" panose="02020603050405020304" pitchFamily="18" charset="0"/>
              </a:rPr>
              <a:t>The ribosome is </a:t>
            </a:r>
            <a:r>
              <a:rPr lang="en-IN" sz="2400" b="1" i="0" dirty="0">
                <a:solidFill>
                  <a:srgbClr val="002060"/>
                </a:solidFill>
                <a:effectLst/>
                <a:latin typeface="Times New Roman" panose="02020603050405020304" pitchFamily="18" charset="0"/>
                <a:cs typeface="Times New Roman" panose="02020603050405020304" pitchFamily="18" charset="0"/>
              </a:rPr>
              <a:t>composed</a:t>
            </a:r>
            <a:r>
              <a:rPr lang="en-IN" sz="2400" b="0" i="0" dirty="0">
                <a:solidFill>
                  <a:srgbClr val="002060"/>
                </a:solidFill>
                <a:effectLst/>
                <a:latin typeface="Times New Roman" panose="02020603050405020304" pitchFamily="18" charset="0"/>
                <a:cs typeface="Times New Roman" panose="02020603050405020304" pitchFamily="18" charset="0"/>
              </a:rPr>
              <a:t> of two subassemblies of </a:t>
            </a:r>
            <a:r>
              <a:rPr lang="en-IN" sz="2400" b="1" i="0" dirty="0">
                <a:solidFill>
                  <a:srgbClr val="002060"/>
                </a:solidFill>
                <a:effectLst/>
                <a:latin typeface="Times New Roman" panose="02020603050405020304" pitchFamily="18" charset="0"/>
                <a:cs typeface="Times New Roman" panose="02020603050405020304" pitchFamily="18" charset="0"/>
              </a:rPr>
              <a:t>RNA</a:t>
            </a:r>
            <a:r>
              <a:rPr lang="en-IN" sz="2400" b="0" i="0" dirty="0">
                <a:solidFill>
                  <a:srgbClr val="002060"/>
                </a:solidFill>
                <a:effectLst/>
                <a:latin typeface="Times New Roman" panose="02020603050405020304" pitchFamily="18" charset="0"/>
                <a:cs typeface="Times New Roman" panose="02020603050405020304" pitchFamily="18" charset="0"/>
              </a:rPr>
              <a:t> and </a:t>
            </a:r>
            <a:r>
              <a:rPr lang="en-IN" sz="2400" b="1" i="0" dirty="0">
                <a:solidFill>
                  <a:srgbClr val="002060"/>
                </a:solidFill>
                <a:effectLst/>
                <a:latin typeface="Times New Roman" panose="02020603050405020304" pitchFamily="18" charset="0"/>
                <a:cs typeface="Times New Roman" panose="02020603050405020304" pitchFamily="18" charset="0"/>
              </a:rPr>
              <a:t>protein</a:t>
            </a:r>
            <a:r>
              <a:rPr lang="en-IN" sz="2400" b="0" i="0" dirty="0">
                <a:solidFill>
                  <a:srgbClr val="002060"/>
                </a:solidFill>
                <a:effectLst/>
                <a:latin typeface="Times New Roman" panose="02020603050405020304" pitchFamily="18" charset="0"/>
                <a:cs typeface="Times New Roman" panose="02020603050405020304" pitchFamily="18" charset="0"/>
              </a:rPr>
              <a:t> known as the large and small subunits.</a:t>
            </a:r>
          </a:p>
          <a:p>
            <a:pPr algn="l" fontAlgn="base">
              <a:buFont typeface="Arial" panose="020B0604020202020204" pitchFamily="34" charset="0"/>
              <a:buChar char="•"/>
            </a:pPr>
            <a:endParaRPr lang="en-IN" sz="2400" b="0" i="0" dirty="0">
              <a:solidFill>
                <a:srgbClr val="002060"/>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sz="2400" b="0" i="0" dirty="0">
                <a:solidFill>
                  <a:srgbClr val="002060"/>
                </a:solidFill>
                <a:effectLst/>
                <a:latin typeface="Times New Roman" panose="02020603050405020304" pitchFamily="18" charset="0"/>
                <a:cs typeface="Times New Roman" panose="02020603050405020304" pitchFamily="18" charset="0"/>
              </a:rPr>
              <a:t>The large subunit contains the peptidyl transferase </a:t>
            </a:r>
            <a:r>
              <a:rPr lang="en-IN" sz="2400" b="0" i="0" dirty="0" err="1">
                <a:solidFill>
                  <a:srgbClr val="002060"/>
                </a:solidFill>
                <a:effectLst/>
                <a:latin typeface="Times New Roman" panose="02020603050405020304" pitchFamily="18" charset="0"/>
                <a:cs typeface="Times New Roman" panose="02020603050405020304" pitchFamily="18" charset="0"/>
              </a:rPr>
              <a:t>center</a:t>
            </a:r>
            <a:r>
              <a:rPr lang="en-IN" sz="2400" b="0" i="0" dirty="0">
                <a:solidFill>
                  <a:srgbClr val="002060"/>
                </a:solidFill>
                <a:effectLst/>
                <a:latin typeface="Times New Roman" panose="02020603050405020304" pitchFamily="18" charset="0"/>
                <a:cs typeface="Times New Roman" panose="02020603050405020304" pitchFamily="18" charset="0"/>
              </a:rPr>
              <a:t>, which is responsible for the </a:t>
            </a:r>
            <a:r>
              <a:rPr lang="en-IN" sz="2400" b="1" i="0" dirty="0">
                <a:solidFill>
                  <a:srgbClr val="002060"/>
                </a:solidFill>
                <a:effectLst/>
                <a:latin typeface="Times New Roman" panose="02020603050405020304" pitchFamily="18" charset="0"/>
                <a:cs typeface="Times New Roman" panose="02020603050405020304" pitchFamily="18" charset="0"/>
              </a:rPr>
              <a:t>formation of peptide bonds</a:t>
            </a:r>
            <a:r>
              <a:rPr lang="en-IN" sz="2400" b="0" i="0" dirty="0">
                <a:solidFill>
                  <a:srgbClr val="002060"/>
                </a:solidFill>
                <a:effectLst/>
                <a:latin typeface="Times New Roman" panose="02020603050405020304" pitchFamily="18" charset="0"/>
                <a:cs typeface="Times New Roman" panose="02020603050405020304" pitchFamily="18" charset="0"/>
              </a:rPr>
              <a:t>. The small subunit contains the decoding centre in which charged tRNAs read or ‘decode’ the codon units of the mRNA.</a:t>
            </a:r>
          </a:p>
          <a:p>
            <a:endParaRPr lang="en-IN" dirty="0"/>
          </a:p>
        </p:txBody>
      </p:sp>
    </p:spTree>
    <p:extLst>
      <p:ext uri="{BB962C8B-B14F-4D97-AF65-F5344CB8AC3E}">
        <p14:creationId xmlns:p14="http://schemas.microsoft.com/office/powerpoint/2010/main" val="3687008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22FF-FCCE-4F74-BAE1-73FA0C8A3D34}"/>
              </a:ext>
            </a:extLst>
          </p:cNvPr>
          <p:cNvSpPr>
            <a:spLocks noGrp="1"/>
          </p:cNvSpPr>
          <p:nvPr>
            <p:ph type="title"/>
          </p:nvPr>
        </p:nvSpPr>
        <p:spPr>
          <a:xfrm>
            <a:off x="0" y="0"/>
            <a:ext cx="10515600" cy="1325563"/>
          </a:xfrm>
        </p:spPr>
        <p:txBody>
          <a:bodyPr/>
          <a:lstStyle/>
          <a:p>
            <a:r>
              <a:rPr lang="en-IN" b="1">
                <a:latin typeface="Times New Roman" panose="02020603050405020304" pitchFamily="18" charset="0"/>
                <a:cs typeface="Times New Roman" panose="02020603050405020304" pitchFamily="18" charset="0"/>
              </a:rPr>
              <a:t>Str’e of rRNA</a:t>
            </a:r>
            <a:endParaRPr lang="en-IN" b="1" dirty="0">
              <a:latin typeface="Times New Roman" panose="02020603050405020304" pitchFamily="18" charset="0"/>
              <a:cs typeface="Times New Roman" panose="02020603050405020304" pitchFamily="18" charset="0"/>
            </a:endParaRPr>
          </a:p>
        </p:txBody>
      </p:sp>
      <p:pic>
        <p:nvPicPr>
          <p:cNvPr id="5" name="Content Placeholder 4" descr="Diagram&#10;&#10;Description automatically generated">
            <a:extLst>
              <a:ext uri="{FF2B5EF4-FFF2-40B4-BE49-F238E27FC236}">
                <a16:creationId xmlns:a16="http://schemas.microsoft.com/office/drawing/2014/main" id="{F056FBF6-30CA-4212-8232-53635A6162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160" y="1705970"/>
            <a:ext cx="5776434" cy="4995081"/>
          </a:xfrm>
        </p:spPr>
      </p:pic>
      <p:sp>
        <p:nvSpPr>
          <p:cNvPr id="7" name="TextBox 6">
            <a:extLst>
              <a:ext uri="{FF2B5EF4-FFF2-40B4-BE49-F238E27FC236}">
                <a16:creationId xmlns:a16="http://schemas.microsoft.com/office/drawing/2014/main" id="{8BB8DF0C-791F-4908-AA99-CDD5C8FE1555}"/>
              </a:ext>
            </a:extLst>
          </p:cNvPr>
          <p:cNvSpPr txBox="1"/>
          <p:nvPr/>
        </p:nvSpPr>
        <p:spPr>
          <a:xfrm>
            <a:off x="5871411" y="177002"/>
            <a:ext cx="6148854" cy="6555641"/>
          </a:xfrm>
          <a:prstGeom prst="rect">
            <a:avLst/>
          </a:prstGeom>
          <a:noFill/>
        </p:spPr>
        <p:txBody>
          <a:bodyPr wrap="square">
            <a:spAutoFit/>
          </a:bodyPr>
          <a:lstStyle/>
          <a:p>
            <a:pPr marL="0" marR="0" lvl="0" indent="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In prokaryotes, 50S and 30S ribosomal subunits unite to form a single intact ribosome of 70S. More than </a:t>
            </a:r>
            <a:r>
              <a:rPr kumimoji="0" lang="en-IN" sz="20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two-thirds of the mass </a:t>
            </a:r>
            <a:r>
              <a:rPr kumimoji="0" lang="en-IN"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of the prokaryotic ribosomes is RNA. In bacteria, the 50S subunit contains a 5S rRNA and a 23S rRNA, whereas, the 30S subunit contains a single 16S rRNA.</a:t>
            </a:r>
          </a:p>
          <a:p>
            <a:pPr marL="0" marR="0" lvl="0" indent="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The eukaryotic ribosome is somewhat larger, composed of 60S and 40S subunits, which together form an </a:t>
            </a:r>
            <a:r>
              <a:rPr kumimoji="0" lang="en-IN" sz="20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80S</a:t>
            </a:r>
            <a:r>
              <a:rPr kumimoji="0" lang="en-IN"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ribosome. 40S subunit contains an </a:t>
            </a:r>
            <a:r>
              <a:rPr kumimoji="0" lang="en-IN" sz="20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18S rRNA </a:t>
            </a:r>
            <a:r>
              <a:rPr kumimoji="0" lang="en-IN"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whereas, 60S subunit contains a 5S rRNA, 28S rRNA and a 5.8S rRNA (in mammals only).</a:t>
            </a:r>
          </a:p>
          <a:p>
            <a:pPr marL="0" marR="0" lvl="0" indent="0" algn="l" defTabSz="457200"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The large and small subunits are each composed or one or more rRNAs. </a:t>
            </a:r>
            <a:r>
              <a:rPr kumimoji="0" lang="en-IN" sz="20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16S </a:t>
            </a:r>
            <a:r>
              <a:rPr kumimoji="0" lang="en-IN"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and </a:t>
            </a:r>
            <a:r>
              <a:rPr kumimoji="0" lang="en-IN" sz="20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23S</a:t>
            </a:r>
            <a:r>
              <a:rPr kumimoji="0" lang="en-IN"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rRNAs are large. On average, a single nucleotide has a molecular mass of 330D; therefore, on its own, the 2900-nucleotide long 23S rRNA has a molecular weight of almost 1000 KD.</a:t>
            </a:r>
          </a:p>
          <a:p>
            <a:pPr marL="0" marR="0" lvl="0" indent="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rRNA has a distinctive three-dimensional shape which is made up of internal loops and helices that creates specific sites, </a:t>
            </a:r>
            <a:r>
              <a:rPr kumimoji="0" lang="en-IN" sz="20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A, P, and E, </a:t>
            </a:r>
            <a:r>
              <a:rPr kumimoji="0" lang="en-IN"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within the ribosome.</a:t>
            </a:r>
          </a:p>
        </p:txBody>
      </p:sp>
    </p:spTree>
    <p:extLst>
      <p:ext uri="{BB962C8B-B14F-4D97-AF65-F5344CB8AC3E}">
        <p14:creationId xmlns:p14="http://schemas.microsoft.com/office/powerpoint/2010/main" val="2224713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8D9A79-57B6-4FCA-852A-19B10BA585AC}"/>
              </a:ext>
            </a:extLst>
          </p:cNvPr>
          <p:cNvSpPr>
            <a:spLocks noGrp="1"/>
          </p:cNvSpPr>
          <p:nvPr>
            <p:ph type="title"/>
          </p:nvPr>
        </p:nvSpPr>
        <p:spPr>
          <a:xfrm>
            <a:off x="838200" y="365125"/>
            <a:ext cx="10515600" cy="1325563"/>
          </a:xfrm>
        </p:spPr>
        <p:txBody>
          <a:bodyPr>
            <a:normAutofit/>
          </a:bodyPr>
          <a:lstStyle/>
          <a:p>
            <a:r>
              <a:rPr lang="en-IN" sz="5400" b="1" i="0">
                <a:effectLst/>
                <a:latin typeface="Times New Roman" panose="02020603050405020304" pitchFamily="18" charset="0"/>
                <a:cs typeface="Times New Roman" panose="02020603050405020304" pitchFamily="18" charset="0"/>
              </a:rPr>
              <a:t>Functions of rRNA:</a:t>
            </a:r>
            <a:endParaRPr lang="en-IN" sz="5400">
              <a:latin typeface="Times New Roman" panose="02020603050405020304" pitchFamily="18" charset="0"/>
              <a:cs typeface="Times New Roman" panose="020206030504050203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5688C1-4AB7-4BF6-9070-80D490F69B05}"/>
              </a:ext>
            </a:extLst>
          </p:cNvPr>
          <p:cNvSpPr>
            <a:spLocks noGrp="1"/>
          </p:cNvSpPr>
          <p:nvPr>
            <p:ph idx="1"/>
          </p:nvPr>
        </p:nvSpPr>
        <p:spPr>
          <a:xfrm>
            <a:off x="838200" y="1929384"/>
            <a:ext cx="10515600" cy="4251960"/>
          </a:xfrm>
        </p:spPr>
        <p:txBody>
          <a:bodyPr>
            <a:normAutofit/>
          </a:bodyPr>
          <a:lstStyle/>
          <a:p>
            <a:pPr fontAlgn="base">
              <a:buFont typeface="Arial" panose="020B0604020202020204" pitchFamily="34" charset="0"/>
              <a:buChar char="•"/>
            </a:pPr>
            <a:r>
              <a:rPr lang="en-IN" sz="2200" b="0" i="0" dirty="0">
                <a:effectLst/>
                <a:latin typeface="Times New Roman" panose="02020603050405020304" pitchFamily="18" charset="0"/>
                <a:cs typeface="Times New Roman" panose="02020603050405020304" pitchFamily="18" charset="0"/>
              </a:rPr>
              <a:t>rRNA provides specific sequence to which an mRNA can bind during the process of protein synthesis. The anticodon loops of the charged tRNAs and the codons of the mRNAs contact the </a:t>
            </a:r>
            <a:r>
              <a:rPr lang="en-IN" sz="2200" b="1" i="0" dirty="0">
                <a:effectLst/>
                <a:latin typeface="Times New Roman" panose="02020603050405020304" pitchFamily="18" charset="0"/>
                <a:cs typeface="Times New Roman" panose="02020603050405020304" pitchFamily="18" charset="0"/>
              </a:rPr>
              <a:t>16S rRNA</a:t>
            </a:r>
            <a:r>
              <a:rPr lang="en-IN" sz="2200" b="0" i="0" dirty="0">
                <a:effectLst/>
                <a:latin typeface="Times New Roman" panose="02020603050405020304" pitchFamily="18" charset="0"/>
                <a:cs typeface="Times New Roman" panose="02020603050405020304" pitchFamily="18" charset="0"/>
              </a:rPr>
              <a:t>,  not the ribosomal proteins of the smaller subunit during translation.</a:t>
            </a:r>
          </a:p>
          <a:p>
            <a:pPr fontAlgn="base">
              <a:buFont typeface="Arial" panose="020B0604020202020204" pitchFamily="34" charset="0"/>
              <a:buChar char="•"/>
            </a:pPr>
            <a:endParaRPr lang="en-IN" sz="2200" b="0" i="0" dirty="0">
              <a:effectLst/>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IN" sz="2200" b="0" i="0" dirty="0">
                <a:effectLst/>
                <a:latin typeface="Times New Roman" panose="02020603050405020304" pitchFamily="18" charset="0"/>
                <a:cs typeface="Times New Roman" panose="02020603050405020304" pitchFamily="18" charset="0"/>
              </a:rPr>
              <a:t>It plays a structural role, as in the case of the RNA components of the </a:t>
            </a:r>
            <a:r>
              <a:rPr lang="en-IN" sz="2200" b="1" i="0" dirty="0">
                <a:effectLst/>
                <a:latin typeface="Times New Roman" panose="02020603050405020304" pitchFamily="18" charset="0"/>
                <a:cs typeface="Times New Roman" panose="02020603050405020304" pitchFamily="18" charset="0"/>
              </a:rPr>
              <a:t>ribosomal subunits</a:t>
            </a:r>
            <a:r>
              <a:rPr lang="en-IN" sz="2200" b="0" i="0" dirty="0">
                <a:effectLst/>
                <a:latin typeface="Times New Roman" panose="02020603050405020304" pitchFamily="18" charset="0"/>
                <a:cs typeface="Times New Roman" panose="02020603050405020304" pitchFamily="18" charset="0"/>
              </a:rPr>
              <a:t>.</a:t>
            </a:r>
          </a:p>
          <a:p>
            <a:pPr fontAlgn="base">
              <a:buFont typeface="Arial" panose="020B0604020202020204" pitchFamily="34" charset="0"/>
              <a:buChar char="•"/>
            </a:pPr>
            <a:endParaRPr lang="en-IN" sz="2200" b="0" i="0" dirty="0">
              <a:effectLst/>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IN" sz="2200" b="0" i="0" dirty="0">
                <a:effectLst/>
                <a:latin typeface="Times New Roman" panose="02020603050405020304" pitchFamily="18" charset="0"/>
                <a:cs typeface="Times New Roman" panose="02020603050405020304" pitchFamily="18" charset="0"/>
              </a:rPr>
              <a:t>It also acts as enzyme that </a:t>
            </a:r>
            <a:r>
              <a:rPr lang="en-IN" sz="2200" b="1" i="0" dirty="0" err="1">
                <a:effectLst/>
                <a:latin typeface="Times New Roman" panose="02020603050405020304" pitchFamily="18" charset="0"/>
                <a:cs typeface="Times New Roman" panose="02020603050405020304" pitchFamily="18" charset="0"/>
              </a:rPr>
              <a:t>catalyzes</a:t>
            </a:r>
            <a:r>
              <a:rPr lang="en-IN" sz="2200" b="0" i="0" dirty="0">
                <a:effectLst/>
                <a:latin typeface="Times New Roman" panose="02020603050405020304" pitchFamily="18" charset="0"/>
                <a:cs typeface="Times New Roman" panose="02020603050405020304" pitchFamily="18" charset="0"/>
              </a:rPr>
              <a:t> essential </a:t>
            </a:r>
            <a:r>
              <a:rPr lang="en-IN" sz="2200" b="1" i="0" dirty="0">
                <a:effectLst/>
                <a:latin typeface="Times New Roman" panose="02020603050405020304" pitchFamily="18" charset="0"/>
                <a:cs typeface="Times New Roman" panose="02020603050405020304" pitchFamily="18" charset="0"/>
              </a:rPr>
              <a:t>reactions</a:t>
            </a:r>
            <a:r>
              <a:rPr lang="en-IN" sz="2200" b="0" i="0" dirty="0">
                <a:effectLst/>
                <a:latin typeface="Times New Roman" panose="02020603050405020304" pitchFamily="18" charset="0"/>
                <a:cs typeface="Times New Roman" panose="02020603050405020304" pitchFamily="18" charset="0"/>
              </a:rPr>
              <a:t> in the cell. Such RNAs are also called </a:t>
            </a:r>
            <a:r>
              <a:rPr lang="en-IN" sz="2200" b="1" i="0" dirty="0">
                <a:effectLst/>
                <a:latin typeface="Times New Roman" panose="02020603050405020304" pitchFamily="18" charset="0"/>
                <a:cs typeface="Times New Roman" panose="02020603050405020304" pitchFamily="18" charset="0"/>
              </a:rPr>
              <a:t>ribozymes</a:t>
            </a:r>
            <a:r>
              <a:rPr lang="en-IN" sz="2200" b="0" i="0" dirty="0">
                <a:effectLst/>
                <a:latin typeface="Times New Roman" panose="02020603050405020304" pitchFamily="18" charset="0"/>
                <a:cs typeface="Times New Roman" panose="02020603050405020304" pitchFamily="18" charset="0"/>
              </a:rPr>
              <a:t>. Hence rRNAs are both structural and catalytic determinants of the ribosome.</a:t>
            </a:r>
          </a:p>
          <a:p>
            <a:endParaRPr lang="en-IN" sz="2200" dirty="0"/>
          </a:p>
        </p:txBody>
      </p:sp>
    </p:spTree>
    <p:extLst>
      <p:ext uri="{BB962C8B-B14F-4D97-AF65-F5344CB8AC3E}">
        <p14:creationId xmlns:p14="http://schemas.microsoft.com/office/powerpoint/2010/main" val="676918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203E-D864-C8D5-6F90-6F57328794B1}"/>
              </a:ext>
            </a:extLst>
          </p:cNvPr>
          <p:cNvSpPr>
            <a:spLocks noGrp="1"/>
          </p:cNvSpPr>
          <p:nvPr>
            <p:ph type="title"/>
          </p:nvPr>
        </p:nvSpPr>
        <p:spPr>
          <a:xfrm>
            <a:off x="1640057" y="196314"/>
            <a:ext cx="10697309" cy="394529"/>
          </a:xfrm>
        </p:spPr>
        <p:txBody>
          <a:bodyPr>
            <a:normAutofit fontScale="90000"/>
          </a:bodyPr>
          <a:lstStyle/>
          <a:p>
            <a:r>
              <a:rPr lang="en-IN" b="1" dirty="0"/>
              <a:t>Difference between mRNA, tRNA , and rRNA </a:t>
            </a:r>
          </a:p>
        </p:txBody>
      </p:sp>
      <p:graphicFrame>
        <p:nvGraphicFramePr>
          <p:cNvPr id="5" name="Table 5">
            <a:extLst>
              <a:ext uri="{FF2B5EF4-FFF2-40B4-BE49-F238E27FC236}">
                <a16:creationId xmlns:a16="http://schemas.microsoft.com/office/drawing/2014/main" id="{7266CDE9-8805-9B2B-3BAC-B19B3C5717AA}"/>
              </a:ext>
            </a:extLst>
          </p:cNvPr>
          <p:cNvGraphicFramePr>
            <a:graphicFrameLocks noGrp="1"/>
          </p:cNvGraphicFramePr>
          <p:nvPr>
            <p:ph idx="1"/>
            <p:extLst>
              <p:ext uri="{D42A27DB-BD31-4B8C-83A1-F6EECF244321}">
                <p14:modId xmlns:p14="http://schemas.microsoft.com/office/powerpoint/2010/main" val="147126757"/>
              </p:ext>
            </p:extLst>
          </p:nvPr>
        </p:nvGraphicFramePr>
        <p:xfrm>
          <a:off x="908539" y="770549"/>
          <a:ext cx="10515597" cy="430276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4061088497"/>
                    </a:ext>
                  </a:extLst>
                </a:gridCol>
                <a:gridCol w="3505199">
                  <a:extLst>
                    <a:ext uri="{9D8B030D-6E8A-4147-A177-3AD203B41FA5}">
                      <a16:colId xmlns:a16="http://schemas.microsoft.com/office/drawing/2014/main" val="93789380"/>
                    </a:ext>
                  </a:extLst>
                </a:gridCol>
                <a:gridCol w="3505199">
                  <a:extLst>
                    <a:ext uri="{9D8B030D-6E8A-4147-A177-3AD203B41FA5}">
                      <a16:colId xmlns:a16="http://schemas.microsoft.com/office/drawing/2014/main" val="255496061"/>
                    </a:ext>
                  </a:extLst>
                </a:gridCol>
              </a:tblGrid>
              <a:tr h="370840">
                <a:tc>
                  <a:txBody>
                    <a:bodyPr/>
                    <a:lstStyle/>
                    <a:p>
                      <a:r>
                        <a:rPr lang="en-IN" dirty="0"/>
                        <a:t>mRNA</a:t>
                      </a:r>
                    </a:p>
                  </a:txBody>
                  <a:tcPr/>
                </a:tc>
                <a:tc>
                  <a:txBody>
                    <a:bodyPr/>
                    <a:lstStyle/>
                    <a:p>
                      <a:r>
                        <a:rPr lang="en-IN" dirty="0"/>
                        <a:t>rRNA</a:t>
                      </a:r>
                    </a:p>
                  </a:txBody>
                  <a:tcPr/>
                </a:tc>
                <a:tc>
                  <a:txBody>
                    <a:bodyPr/>
                    <a:lstStyle/>
                    <a:p>
                      <a:r>
                        <a:rPr lang="en-IN" dirty="0"/>
                        <a:t>tRNA</a:t>
                      </a:r>
                    </a:p>
                  </a:txBody>
                  <a:tcPr/>
                </a:tc>
                <a:extLst>
                  <a:ext uri="{0D108BD9-81ED-4DB2-BD59-A6C34878D82A}">
                    <a16:rowId xmlns:a16="http://schemas.microsoft.com/office/drawing/2014/main" val="633851059"/>
                  </a:ext>
                </a:extLst>
              </a:tr>
              <a:tr h="370840">
                <a:tc>
                  <a:txBody>
                    <a:bodyPr/>
                    <a:lstStyle/>
                    <a:p>
                      <a:r>
                        <a:rPr lang="en-IN" dirty="0"/>
                        <a:t>Once an mRNA has been produced, it will </a:t>
                      </a:r>
                      <a:r>
                        <a:rPr lang="en-IN" b="1" dirty="0"/>
                        <a:t>associate with a ribosome</a:t>
                      </a:r>
                      <a:r>
                        <a:rPr lang="en-IN" dirty="0"/>
                        <a:t>, a molecular machine that specializes in assembling proteins out of amino acids. The ribosome uses the information in </a:t>
                      </a:r>
                      <a:r>
                        <a:rPr lang="en-IN" b="1" dirty="0"/>
                        <a:t>the mRNA to make a protein of a specific sequence,</a:t>
                      </a:r>
                      <a:r>
                        <a:rPr lang="en-IN" dirty="0"/>
                        <a:t> “reading out” the mRNA’s nucleotides in </a:t>
                      </a:r>
                      <a:r>
                        <a:rPr lang="en-IN" b="1" dirty="0"/>
                        <a:t>groups</a:t>
                      </a:r>
                      <a:r>
                        <a:rPr lang="en-IN" dirty="0"/>
                        <a:t> of three (called </a:t>
                      </a:r>
                      <a:r>
                        <a:rPr lang="en-IN" b="1" dirty="0"/>
                        <a:t>codons</a:t>
                      </a:r>
                      <a:r>
                        <a:rPr lang="en-IN" dirty="0"/>
                        <a:t>) and </a:t>
                      </a:r>
                      <a:r>
                        <a:rPr lang="en-IN" b="1" dirty="0"/>
                        <a:t>adding</a:t>
                      </a:r>
                      <a:r>
                        <a:rPr lang="en-IN" dirty="0"/>
                        <a:t> a particular amino acid for each codon.</a:t>
                      </a:r>
                    </a:p>
                  </a:txBody>
                  <a:tcPr/>
                </a:tc>
                <a:tc>
                  <a:txBody>
                    <a:bodyPr/>
                    <a:lstStyle/>
                    <a:p>
                      <a:r>
                        <a:rPr lang="en-IN" dirty="0"/>
                        <a:t>Ribosomal RNA (rRNA) is a major component of ribosomes, where it helps mRNA bind in the right spot so its sequence information can be read out. Some rRNAs also act as enzymes, meaning that they help accelerate </a:t>
                      </a:r>
                      <a:r>
                        <a:rPr lang="en-IN" b="1" dirty="0"/>
                        <a:t>(</a:t>
                      </a:r>
                      <a:r>
                        <a:rPr lang="en-IN" b="1" dirty="0" err="1"/>
                        <a:t>catalyze</a:t>
                      </a:r>
                      <a:r>
                        <a:rPr lang="en-IN" b="1" dirty="0"/>
                        <a:t>) chemical reactions </a:t>
                      </a:r>
                      <a:r>
                        <a:rPr lang="en-IN" dirty="0"/>
                        <a:t>– in this case, the formation of bonds that </a:t>
                      </a:r>
                      <a:r>
                        <a:rPr lang="en-IN" b="1" dirty="0"/>
                        <a:t>link amino acids to form a protein.</a:t>
                      </a:r>
                      <a:r>
                        <a:rPr lang="en-IN" dirty="0"/>
                        <a:t> RNAs that act as enzymes are known as </a:t>
                      </a:r>
                      <a:r>
                        <a:rPr lang="en-IN" b="1" dirty="0"/>
                        <a:t>ribozymes.</a:t>
                      </a:r>
                    </a:p>
                  </a:txBody>
                  <a:tcPr/>
                </a:tc>
                <a:tc>
                  <a:txBody>
                    <a:bodyPr/>
                    <a:lstStyle/>
                    <a:p>
                      <a:r>
                        <a:rPr lang="en-IN" dirty="0"/>
                        <a:t>Transfer RNAs (tRNAs) are also </a:t>
                      </a:r>
                      <a:r>
                        <a:rPr lang="en-IN" b="1" dirty="0"/>
                        <a:t>involved in protein synthesis</a:t>
                      </a:r>
                      <a:r>
                        <a:rPr lang="en-IN" dirty="0"/>
                        <a:t>, but their job is to act as carriers – to </a:t>
                      </a:r>
                      <a:r>
                        <a:rPr lang="en-IN" b="1" dirty="0"/>
                        <a:t>bring</a:t>
                      </a:r>
                      <a:r>
                        <a:rPr lang="en-IN" dirty="0"/>
                        <a:t> </a:t>
                      </a:r>
                      <a:r>
                        <a:rPr lang="en-IN" b="1" dirty="0"/>
                        <a:t>amino</a:t>
                      </a:r>
                      <a:r>
                        <a:rPr lang="en-IN" dirty="0"/>
                        <a:t> acids to the </a:t>
                      </a:r>
                      <a:r>
                        <a:rPr lang="en-IN" b="1" dirty="0"/>
                        <a:t>ribosome</a:t>
                      </a:r>
                      <a:r>
                        <a:rPr lang="en-IN" dirty="0"/>
                        <a:t>, ensuring that the amino acid added to the chain is the one specified by the mRNA. Transfer RNAs consist of a single strand of RNA, but this strand has complementary segments that stick together to make double-stranded regions. This base-pairing creates a complex 3D structure important to the function of the molecule.</a:t>
                      </a:r>
                    </a:p>
                  </a:txBody>
                  <a:tcPr/>
                </a:tc>
                <a:extLst>
                  <a:ext uri="{0D108BD9-81ED-4DB2-BD59-A6C34878D82A}">
                    <a16:rowId xmlns:a16="http://schemas.microsoft.com/office/drawing/2014/main" val="3276836616"/>
                  </a:ext>
                </a:extLst>
              </a:tr>
            </a:tbl>
          </a:graphicData>
        </a:graphic>
      </p:graphicFrame>
      <p:pic>
        <p:nvPicPr>
          <p:cNvPr id="7" name="Picture 6">
            <a:extLst>
              <a:ext uri="{FF2B5EF4-FFF2-40B4-BE49-F238E27FC236}">
                <a16:creationId xmlns:a16="http://schemas.microsoft.com/office/drawing/2014/main" id="{B51F06A4-572F-3595-6EFB-4705CA2A071A}"/>
              </a:ext>
            </a:extLst>
          </p:cNvPr>
          <p:cNvPicPr>
            <a:picLocks noChangeAspect="1"/>
          </p:cNvPicPr>
          <p:nvPr/>
        </p:nvPicPr>
        <p:blipFill>
          <a:blip r:embed="rId2"/>
          <a:stretch>
            <a:fillRect/>
          </a:stretch>
        </p:blipFill>
        <p:spPr>
          <a:xfrm>
            <a:off x="1283905" y="4768948"/>
            <a:ext cx="6163535" cy="1927274"/>
          </a:xfrm>
          <a:prstGeom prst="rect">
            <a:avLst/>
          </a:prstGeom>
        </p:spPr>
      </p:pic>
    </p:spTree>
    <p:extLst>
      <p:ext uri="{BB962C8B-B14F-4D97-AF65-F5344CB8AC3E}">
        <p14:creationId xmlns:p14="http://schemas.microsoft.com/office/powerpoint/2010/main" val="3078539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BF0E66-F65F-03C3-1AC2-1BE0B079EB5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b="1" kern="1200">
                <a:solidFill>
                  <a:schemeClr val="tx1"/>
                </a:solidFill>
                <a:latin typeface="+mj-lt"/>
                <a:ea typeface="+mj-ea"/>
                <a:cs typeface="+mj-cs"/>
              </a:rPr>
              <a:t>1.3 Transcription and mRNA Processing</a:t>
            </a:r>
            <a:br>
              <a:rPr lang="en-US" sz="4600" kern="1200">
                <a:solidFill>
                  <a:schemeClr val="tx1"/>
                </a:solidFill>
                <a:latin typeface="+mj-lt"/>
                <a:ea typeface="+mj-ea"/>
                <a:cs typeface="+mj-cs"/>
              </a:rPr>
            </a:br>
            <a:endParaRPr lang="en-US" sz="46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84C3DBE-FE86-933F-BE34-292794460762}"/>
              </a:ext>
            </a:extLst>
          </p:cNvPr>
          <p:cNvPicPr>
            <a:picLocks noGrp="1" noChangeAspect="1"/>
          </p:cNvPicPr>
          <p:nvPr>
            <p:ph idx="1"/>
          </p:nvPr>
        </p:nvPicPr>
        <p:blipFill>
          <a:blip r:embed="rId2"/>
          <a:stretch>
            <a:fillRect/>
          </a:stretch>
        </p:blipFill>
        <p:spPr>
          <a:xfrm>
            <a:off x="3908708" y="548640"/>
            <a:ext cx="7894085" cy="5838092"/>
          </a:xfrm>
          <a:prstGeom prst="rect">
            <a:avLst/>
          </a:prstGeom>
        </p:spPr>
      </p:pic>
    </p:spTree>
    <p:extLst>
      <p:ext uri="{BB962C8B-B14F-4D97-AF65-F5344CB8AC3E}">
        <p14:creationId xmlns:p14="http://schemas.microsoft.com/office/powerpoint/2010/main" val="1202013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0A7636-7BF0-D4D2-45F7-260FB3AA54C3}"/>
              </a:ext>
            </a:extLst>
          </p:cNvPr>
          <p:cNvSpPr>
            <a:spLocks noGrp="1"/>
          </p:cNvSpPr>
          <p:nvPr>
            <p:ph type="title"/>
          </p:nvPr>
        </p:nvSpPr>
        <p:spPr>
          <a:xfrm>
            <a:off x="630936" y="640080"/>
            <a:ext cx="4818888" cy="1481328"/>
          </a:xfrm>
        </p:spPr>
        <p:txBody>
          <a:bodyPr anchor="b">
            <a:normAutofit/>
          </a:bodyPr>
          <a:lstStyle/>
          <a:p>
            <a:r>
              <a:rPr lang="en-IN" sz="5000" b="1"/>
              <a:t>Overview of transcription</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7CE76C-0BCD-5060-7633-505D3E60659E}"/>
              </a:ext>
            </a:extLst>
          </p:cNvPr>
          <p:cNvSpPr>
            <a:spLocks noGrp="1"/>
          </p:cNvSpPr>
          <p:nvPr>
            <p:ph idx="1"/>
          </p:nvPr>
        </p:nvSpPr>
        <p:spPr>
          <a:xfrm>
            <a:off x="630936" y="2660904"/>
            <a:ext cx="4818888" cy="3936844"/>
          </a:xfrm>
        </p:spPr>
        <p:txBody>
          <a:bodyPr anchor="t">
            <a:normAutofit/>
          </a:bodyPr>
          <a:lstStyle/>
          <a:p>
            <a:r>
              <a:rPr lang="en-IN" sz="2000" b="1" dirty="0"/>
              <a:t>Transcription</a:t>
            </a:r>
            <a:r>
              <a:rPr lang="en-IN" sz="2000" dirty="0"/>
              <a:t> is the first step in gene expression, in which information from a gene is used to construct a </a:t>
            </a:r>
            <a:r>
              <a:rPr lang="en-IN" sz="2000" b="1" dirty="0"/>
              <a:t>functional</a:t>
            </a:r>
            <a:r>
              <a:rPr lang="en-IN" sz="2000" dirty="0"/>
              <a:t> product such as a </a:t>
            </a:r>
            <a:r>
              <a:rPr lang="en-IN" sz="2000" b="1" dirty="0"/>
              <a:t>protein</a:t>
            </a:r>
            <a:r>
              <a:rPr lang="en-IN" sz="2000" dirty="0"/>
              <a:t>. The goal of transcription is to make an RNA copy of a gene's DNA sequence. For a protein-coding gene, the RNA copy, or </a:t>
            </a:r>
            <a:r>
              <a:rPr lang="en-IN" sz="2000" b="1" dirty="0"/>
              <a:t>transcript</a:t>
            </a:r>
            <a:r>
              <a:rPr lang="en-IN" sz="2000" dirty="0"/>
              <a:t>, carries the information needed to build a polypeptide (protein or protein subunit).</a:t>
            </a:r>
          </a:p>
          <a:p>
            <a:r>
              <a:rPr lang="en-IN" sz="2000" dirty="0"/>
              <a:t> Eukaryotic transcripts need to go through some processing steps before translation into proteins.</a:t>
            </a:r>
          </a:p>
        </p:txBody>
      </p:sp>
      <p:pic>
        <p:nvPicPr>
          <p:cNvPr id="5" name="Picture 4">
            <a:extLst>
              <a:ext uri="{FF2B5EF4-FFF2-40B4-BE49-F238E27FC236}">
                <a16:creationId xmlns:a16="http://schemas.microsoft.com/office/drawing/2014/main" id="{5C7FDB41-0BB8-A6A4-8E7F-9D2B6191CCE1}"/>
              </a:ext>
            </a:extLst>
          </p:cNvPr>
          <p:cNvPicPr>
            <a:picLocks noChangeAspect="1"/>
          </p:cNvPicPr>
          <p:nvPr/>
        </p:nvPicPr>
        <p:blipFill>
          <a:blip r:embed="rId2"/>
          <a:stretch>
            <a:fillRect/>
          </a:stretch>
        </p:blipFill>
        <p:spPr>
          <a:xfrm>
            <a:off x="6099048" y="534572"/>
            <a:ext cx="5458968" cy="5852159"/>
          </a:xfrm>
          <a:prstGeom prst="rect">
            <a:avLst/>
          </a:prstGeom>
        </p:spPr>
      </p:pic>
    </p:spTree>
    <p:extLst>
      <p:ext uri="{BB962C8B-B14F-4D97-AF65-F5344CB8AC3E}">
        <p14:creationId xmlns:p14="http://schemas.microsoft.com/office/powerpoint/2010/main" val="2280798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221D08-5244-86EC-A2C2-523A398DCAC0}"/>
              </a:ext>
            </a:extLst>
          </p:cNvPr>
          <p:cNvSpPr>
            <a:spLocks noGrp="1"/>
          </p:cNvSpPr>
          <p:nvPr>
            <p:ph type="title"/>
          </p:nvPr>
        </p:nvSpPr>
        <p:spPr>
          <a:xfrm>
            <a:off x="686834" y="1153572"/>
            <a:ext cx="3200400" cy="4461163"/>
          </a:xfrm>
        </p:spPr>
        <p:txBody>
          <a:bodyPr>
            <a:normAutofit/>
          </a:bodyPr>
          <a:lstStyle/>
          <a:p>
            <a:r>
              <a:rPr lang="en-IN">
                <a:solidFill>
                  <a:srgbClr val="FFFFFF"/>
                </a:solidFill>
              </a:rPr>
              <a:t>1 </a:t>
            </a:r>
            <a:r>
              <a:rPr lang="en-IN" b="1">
                <a:solidFill>
                  <a:srgbClr val="FFFFFF"/>
                </a:solidFill>
              </a:rPr>
              <a:t>Transcription &amp; RNA Processing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0F5FDCD-4965-2F2C-B2A3-C86726EAE90F}"/>
              </a:ext>
            </a:extLst>
          </p:cNvPr>
          <p:cNvSpPr>
            <a:spLocks noGrp="1"/>
          </p:cNvSpPr>
          <p:nvPr>
            <p:ph idx="1"/>
          </p:nvPr>
        </p:nvSpPr>
        <p:spPr>
          <a:xfrm>
            <a:off x="4447308" y="591344"/>
            <a:ext cx="6906491" cy="5585619"/>
          </a:xfrm>
        </p:spPr>
        <p:txBody>
          <a:bodyPr anchor="ctr">
            <a:normAutofit/>
          </a:bodyPr>
          <a:lstStyle/>
          <a:p>
            <a:pPr marL="0" indent="0">
              <a:buNone/>
            </a:pPr>
            <a:r>
              <a:rPr lang="en-IN" dirty="0"/>
              <a:t>1.1 Molecular Structure of RNA</a:t>
            </a:r>
          </a:p>
          <a:p>
            <a:pPr marL="0" indent="0">
              <a:buNone/>
            </a:pPr>
            <a:r>
              <a:rPr lang="en-IN" dirty="0"/>
              <a:t>1.2 Nucleic Acids</a:t>
            </a:r>
          </a:p>
          <a:p>
            <a:pPr marL="0" indent="0">
              <a:buNone/>
            </a:pPr>
            <a:r>
              <a:rPr lang="en-IN" dirty="0"/>
              <a:t>1.3 Transcription and mRNA Processing</a:t>
            </a:r>
          </a:p>
          <a:p>
            <a:pPr marL="0" indent="0">
              <a:buNone/>
            </a:pPr>
            <a:r>
              <a:rPr lang="en-IN" dirty="0"/>
              <a:t>1.4 Post-transcriptional regulation</a:t>
            </a:r>
          </a:p>
          <a:p>
            <a:pPr marL="0" indent="0">
              <a:buNone/>
            </a:pPr>
            <a:r>
              <a:rPr lang="en-IN" dirty="0"/>
              <a:t>1.5 Eukaryotic Gene transcription (Going from DNA to mRNA)</a:t>
            </a:r>
          </a:p>
          <a:p>
            <a:pPr marL="0" indent="0">
              <a:buNone/>
            </a:pPr>
            <a:r>
              <a:rPr lang="en-IN" dirty="0"/>
              <a:t>1.6 Transcription</a:t>
            </a:r>
          </a:p>
          <a:p>
            <a:pPr marL="0" indent="0">
              <a:buNone/>
            </a:pPr>
            <a:r>
              <a:rPr lang="en-IN" dirty="0"/>
              <a:t>1.7 Eukaryotic pre-mRNA Processing</a:t>
            </a:r>
          </a:p>
        </p:txBody>
      </p:sp>
    </p:spTree>
    <p:extLst>
      <p:ext uri="{BB962C8B-B14F-4D97-AF65-F5344CB8AC3E}">
        <p14:creationId xmlns:p14="http://schemas.microsoft.com/office/powerpoint/2010/main" val="3179812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9B8FA7-A8E2-12FE-019A-E9C70E72BD32}"/>
              </a:ext>
            </a:extLst>
          </p:cNvPr>
          <p:cNvSpPr>
            <a:spLocks noGrp="1"/>
          </p:cNvSpPr>
          <p:nvPr>
            <p:ph type="title"/>
          </p:nvPr>
        </p:nvSpPr>
        <p:spPr>
          <a:xfrm>
            <a:off x="630936" y="640080"/>
            <a:ext cx="4818888" cy="1481328"/>
          </a:xfrm>
        </p:spPr>
        <p:txBody>
          <a:bodyPr anchor="b">
            <a:normAutofit/>
          </a:bodyPr>
          <a:lstStyle/>
          <a:p>
            <a:r>
              <a:rPr lang="en-IN" sz="5400" b="1"/>
              <a:t>RNA polymerase</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A1B8107-45DD-1C5E-5B5E-20801F266750}"/>
              </a:ext>
            </a:extLst>
          </p:cNvPr>
          <p:cNvSpPr>
            <a:spLocks noGrp="1"/>
          </p:cNvSpPr>
          <p:nvPr>
            <p:ph idx="1"/>
          </p:nvPr>
        </p:nvSpPr>
        <p:spPr>
          <a:xfrm>
            <a:off x="630936" y="3082935"/>
            <a:ext cx="5502578" cy="3936844"/>
          </a:xfrm>
        </p:spPr>
        <p:txBody>
          <a:bodyPr anchor="t">
            <a:normAutofit/>
          </a:bodyPr>
          <a:lstStyle/>
          <a:p>
            <a:r>
              <a:rPr lang="en-IN" sz="2200" dirty="0"/>
              <a:t>The main enzyme involved in transcription is RNA polymerase, which uses a single-stranded DNA template to </a:t>
            </a:r>
            <a:r>
              <a:rPr lang="en-IN" sz="2200" b="1" dirty="0"/>
              <a:t>synthesize</a:t>
            </a:r>
            <a:r>
              <a:rPr lang="en-IN" sz="2200" dirty="0"/>
              <a:t> a complementary strand of RNA. Specifically, </a:t>
            </a:r>
            <a:r>
              <a:rPr lang="en-IN" sz="2200" b="1" dirty="0"/>
              <a:t>RNA polymerase builds an RNA strand </a:t>
            </a:r>
            <a:r>
              <a:rPr lang="en-IN" sz="2200" dirty="0"/>
              <a:t>in the 5' to 3' direction, adding each new nucleotide to the 3' end of the strand.</a:t>
            </a:r>
          </a:p>
        </p:txBody>
      </p:sp>
      <p:pic>
        <p:nvPicPr>
          <p:cNvPr id="5" name="Picture 4">
            <a:extLst>
              <a:ext uri="{FF2B5EF4-FFF2-40B4-BE49-F238E27FC236}">
                <a16:creationId xmlns:a16="http://schemas.microsoft.com/office/drawing/2014/main" id="{1C9E1D1E-F8D3-2810-16CD-184B6DFABE86}"/>
              </a:ext>
            </a:extLst>
          </p:cNvPr>
          <p:cNvPicPr>
            <a:picLocks noChangeAspect="1"/>
          </p:cNvPicPr>
          <p:nvPr/>
        </p:nvPicPr>
        <p:blipFill>
          <a:blip r:embed="rId2"/>
          <a:stretch>
            <a:fillRect/>
          </a:stretch>
        </p:blipFill>
        <p:spPr>
          <a:xfrm>
            <a:off x="6099048" y="984738"/>
            <a:ext cx="5458968" cy="4951828"/>
          </a:xfrm>
          <a:prstGeom prst="rect">
            <a:avLst/>
          </a:prstGeom>
        </p:spPr>
      </p:pic>
    </p:spTree>
    <p:extLst>
      <p:ext uri="{BB962C8B-B14F-4D97-AF65-F5344CB8AC3E}">
        <p14:creationId xmlns:p14="http://schemas.microsoft.com/office/powerpoint/2010/main" val="2320992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7BDA1D-1D22-9075-0520-E73D687103E6}"/>
              </a:ext>
            </a:extLst>
          </p:cNvPr>
          <p:cNvSpPr>
            <a:spLocks noGrp="1"/>
          </p:cNvSpPr>
          <p:nvPr>
            <p:ph type="title"/>
          </p:nvPr>
        </p:nvSpPr>
        <p:spPr>
          <a:xfrm>
            <a:off x="841248" y="548640"/>
            <a:ext cx="3600860" cy="5431536"/>
          </a:xfrm>
        </p:spPr>
        <p:txBody>
          <a:bodyPr>
            <a:normAutofit/>
          </a:bodyPr>
          <a:lstStyle/>
          <a:p>
            <a:r>
              <a:rPr lang="en-IN" sz="5000" b="1"/>
              <a:t>Stages of transcription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EC30C2-4A3D-66D2-FE62-1D8D6D324665}"/>
              </a:ext>
            </a:extLst>
          </p:cNvPr>
          <p:cNvSpPr>
            <a:spLocks noGrp="1"/>
          </p:cNvSpPr>
          <p:nvPr>
            <p:ph idx="1"/>
          </p:nvPr>
        </p:nvSpPr>
        <p:spPr>
          <a:xfrm>
            <a:off x="5126418" y="552090"/>
            <a:ext cx="6224335" cy="5947183"/>
          </a:xfrm>
        </p:spPr>
        <p:txBody>
          <a:bodyPr anchor="ctr">
            <a:normAutofit/>
          </a:bodyPr>
          <a:lstStyle/>
          <a:p>
            <a:r>
              <a:rPr lang="en-IN" sz="2200" dirty="0"/>
              <a:t>Transcription of a gene takes place in three stages: </a:t>
            </a:r>
          </a:p>
          <a:p>
            <a:pPr marL="0" indent="0">
              <a:buNone/>
            </a:pPr>
            <a:r>
              <a:rPr lang="en-IN" sz="2200" dirty="0"/>
              <a:t>1. initiation, </a:t>
            </a:r>
          </a:p>
          <a:p>
            <a:pPr marL="0" indent="0">
              <a:buNone/>
            </a:pPr>
            <a:r>
              <a:rPr lang="en-IN" sz="2200" dirty="0"/>
              <a:t>2. elongation, and </a:t>
            </a:r>
          </a:p>
          <a:p>
            <a:pPr marL="0" indent="0">
              <a:buNone/>
            </a:pPr>
            <a:r>
              <a:rPr lang="en-IN" sz="2200" dirty="0"/>
              <a:t>3. Termination</a:t>
            </a:r>
          </a:p>
          <a:p>
            <a:pPr marL="0" indent="0">
              <a:buNone/>
            </a:pPr>
            <a:endParaRPr lang="en-IN" sz="2200" dirty="0"/>
          </a:p>
          <a:p>
            <a:pPr marL="0" indent="0">
              <a:buNone/>
            </a:pPr>
            <a:r>
              <a:rPr lang="en-IN" sz="2200" dirty="0"/>
              <a:t> </a:t>
            </a:r>
          </a:p>
          <a:p>
            <a:r>
              <a:rPr lang="en-IN" sz="2200" dirty="0"/>
              <a:t>Here, we will briefly see how these steps happen in bacteria(Prokaryotes)</a:t>
            </a:r>
          </a:p>
        </p:txBody>
      </p:sp>
    </p:spTree>
    <p:extLst>
      <p:ext uri="{BB962C8B-B14F-4D97-AF65-F5344CB8AC3E}">
        <p14:creationId xmlns:p14="http://schemas.microsoft.com/office/powerpoint/2010/main" val="4293690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50C094-AAD0-C235-9875-DCC719591F28}"/>
              </a:ext>
            </a:extLst>
          </p:cNvPr>
          <p:cNvSpPr>
            <a:spLocks noGrp="1"/>
          </p:cNvSpPr>
          <p:nvPr>
            <p:ph type="title"/>
          </p:nvPr>
        </p:nvSpPr>
        <p:spPr>
          <a:xfrm>
            <a:off x="5894962" y="479493"/>
            <a:ext cx="5458838" cy="1325563"/>
          </a:xfrm>
        </p:spPr>
        <p:txBody>
          <a:bodyPr>
            <a:normAutofit/>
          </a:bodyPr>
          <a:lstStyle/>
          <a:p>
            <a:r>
              <a:rPr lang="en-IN" b="1"/>
              <a:t>1. Initiation. </a:t>
            </a: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CE0647A9-1961-0DC5-D3BE-8456EF5B0CF1}"/>
              </a:ext>
            </a:extLst>
          </p:cNvPr>
          <p:cNvPicPr>
            <a:picLocks noChangeAspect="1"/>
          </p:cNvPicPr>
          <p:nvPr/>
        </p:nvPicPr>
        <p:blipFill>
          <a:blip r:embed="rId2"/>
          <a:stretch>
            <a:fillRect/>
          </a:stretch>
        </p:blipFill>
        <p:spPr>
          <a:xfrm>
            <a:off x="168812" y="407963"/>
            <a:ext cx="5725551" cy="550046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8B7E2C89-E444-308C-0FC6-833D1AC60A4F}"/>
              </a:ext>
            </a:extLst>
          </p:cNvPr>
          <p:cNvSpPr>
            <a:spLocks noGrp="1"/>
          </p:cNvSpPr>
          <p:nvPr>
            <p:ph idx="1"/>
          </p:nvPr>
        </p:nvSpPr>
        <p:spPr>
          <a:xfrm>
            <a:off x="5894962" y="1984443"/>
            <a:ext cx="5458838" cy="4192520"/>
          </a:xfrm>
        </p:spPr>
        <p:txBody>
          <a:bodyPr>
            <a:normAutofit/>
          </a:bodyPr>
          <a:lstStyle/>
          <a:p>
            <a:r>
              <a:rPr lang="en-IN" dirty="0"/>
              <a:t>RNA polymerase </a:t>
            </a:r>
            <a:r>
              <a:rPr lang="en-IN" b="1" dirty="0"/>
              <a:t>binds</a:t>
            </a:r>
            <a:r>
              <a:rPr lang="en-IN" dirty="0"/>
              <a:t> to a sequence of DNA called the </a:t>
            </a:r>
            <a:r>
              <a:rPr lang="en-IN" b="1" dirty="0"/>
              <a:t>promoter</a:t>
            </a:r>
            <a:r>
              <a:rPr lang="en-IN" dirty="0"/>
              <a:t>, found near the beginning of a gene. Each gene (or group of co-transcribed genes, in bacteria) has its own promoter. Once bound, </a:t>
            </a:r>
            <a:r>
              <a:rPr lang="en-IN" b="1" dirty="0"/>
              <a:t>RNA polymerase </a:t>
            </a:r>
            <a:r>
              <a:rPr lang="en-IN" dirty="0"/>
              <a:t>separates the DNA strands, providing the single-stranded template needed for transcription.</a:t>
            </a:r>
          </a:p>
        </p:txBody>
      </p:sp>
    </p:spTree>
    <p:extLst>
      <p:ext uri="{BB962C8B-B14F-4D97-AF65-F5344CB8AC3E}">
        <p14:creationId xmlns:p14="http://schemas.microsoft.com/office/powerpoint/2010/main" val="4143884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9EEBEA-D7D4-ADF2-0357-A141FCAC357F}"/>
              </a:ext>
            </a:extLst>
          </p:cNvPr>
          <p:cNvSpPr>
            <a:spLocks noGrp="1"/>
          </p:cNvSpPr>
          <p:nvPr>
            <p:ph type="title"/>
          </p:nvPr>
        </p:nvSpPr>
        <p:spPr>
          <a:xfrm>
            <a:off x="729410" y="442572"/>
            <a:ext cx="3429000" cy="1719072"/>
          </a:xfrm>
        </p:spPr>
        <p:txBody>
          <a:bodyPr anchor="b">
            <a:normAutofit/>
          </a:bodyPr>
          <a:lstStyle/>
          <a:p>
            <a:r>
              <a:rPr lang="en-IN" sz="5400" b="1" dirty="0"/>
              <a:t>2. Elongation</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182197-B49E-35A1-CC29-E33F26BACB80}"/>
              </a:ext>
            </a:extLst>
          </p:cNvPr>
          <p:cNvSpPr>
            <a:spLocks noGrp="1"/>
          </p:cNvSpPr>
          <p:nvPr>
            <p:ph idx="1"/>
          </p:nvPr>
        </p:nvSpPr>
        <p:spPr>
          <a:xfrm>
            <a:off x="307379" y="2750937"/>
            <a:ext cx="5038344" cy="3410712"/>
          </a:xfrm>
        </p:spPr>
        <p:txBody>
          <a:bodyPr anchor="t">
            <a:noAutofit/>
          </a:bodyPr>
          <a:lstStyle/>
          <a:p>
            <a:r>
              <a:rPr lang="en-IN" sz="2400" dirty="0"/>
              <a:t>One strand of DNA, the template strand, acts as a template for RNA polymerase. As it "</a:t>
            </a:r>
            <a:r>
              <a:rPr lang="en-IN" sz="2400" b="1" dirty="0"/>
              <a:t>reads</a:t>
            </a:r>
            <a:r>
              <a:rPr lang="en-IN" sz="2400" dirty="0"/>
              <a:t>" this </a:t>
            </a:r>
            <a:r>
              <a:rPr lang="en-IN" sz="2400" b="1" dirty="0"/>
              <a:t>template</a:t>
            </a:r>
            <a:r>
              <a:rPr lang="en-IN" sz="2400" dirty="0"/>
              <a:t> one base at a time, the polymerase builds an RNA molecule out of complementary nucleotides, making a chain that grows from </a:t>
            </a:r>
            <a:r>
              <a:rPr lang="en-IN" sz="2400" b="1" dirty="0"/>
              <a:t>5' to 3'. </a:t>
            </a:r>
            <a:r>
              <a:rPr lang="en-IN" sz="2400" dirty="0"/>
              <a:t>The RNA transcript carries the same information as the non-template (coding) strand of DNA, but it contains the base </a:t>
            </a:r>
            <a:r>
              <a:rPr lang="en-IN" sz="2400" b="1" dirty="0"/>
              <a:t>uracil</a:t>
            </a:r>
            <a:r>
              <a:rPr lang="en-IN" sz="2400" dirty="0"/>
              <a:t> (U) instead of thymine (T).</a:t>
            </a:r>
          </a:p>
        </p:txBody>
      </p:sp>
      <p:pic>
        <p:nvPicPr>
          <p:cNvPr id="5" name="Picture 4">
            <a:extLst>
              <a:ext uri="{FF2B5EF4-FFF2-40B4-BE49-F238E27FC236}">
                <a16:creationId xmlns:a16="http://schemas.microsoft.com/office/drawing/2014/main" id="{2DCF82C6-A305-C8E2-1FBD-7527D470BAA0}"/>
              </a:ext>
            </a:extLst>
          </p:cNvPr>
          <p:cNvPicPr>
            <a:picLocks noChangeAspect="1"/>
          </p:cNvPicPr>
          <p:nvPr/>
        </p:nvPicPr>
        <p:blipFill>
          <a:blip r:embed="rId2"/>
          <a:stretch>
            <a:fillRect/>
          </a:stretch>
        </p:blipFill>
        <p:spPr>
          <a:xfrm>
            <a:off x="5190978" y="401048"/>
            <a:ext cx="7001022" cy="5549586"/>
          </a:xfrm>
          <a:prstGeom prst="rect">
            <a:avLst/>
          </a:prstGeom>
        </p:spPr>
      </p:pic>
    </p:spTree>
    <p:extLst>
      <p:ext uri="{BB962C8B-B14F-4D97-AF65-F5344CB8AC3E}">
        <p14:creationId xmlns:p14="http://schemas.microsoft.com/office/powerpoint/2010/main" val="880648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8E623A-6CDC-FC11-E592-BCD50B9F19CF}"/>
              </a:ext>
            </a:extLst>
          </p:cNvPr>
          <p:cNvSpPr>
            <a:spLocks noGrp="1"/>
          </p:cNvSpPr>
          <p:nvPr>
            <p:ph type="title"/>
          </p:nvPr>
        </p:nvSpPr>
        <p:spPr>
          <a:xfrm>
            <a:off x="630936" y="640080"/>
            <a:ext cx="4818888" cy="1481328"/>
          </a:xfrm>
        </p:spPr>
        <p:txBody>
          <a:bodyPr anchor="b">
            <a:normAutofit/>
          </a:bodyPr>
          <a:lstStyle/>
          <a:p>
            <a:r>
              <a:rPr lang="en-IN" sz="5400" b="1"/>
              <a:t>3. Termination</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4786D0-B975-79E8-D44E-BB4B698CB6A0}"/>
              </a:ext>
            </a:extLst>
          </p:cNvPr>
          <p:cNvSpPr>
            <a:spLocks noGrp="1"/>
          </p:cNvSpPr>
          <p:nvPr>
            <p:ph idx="1"/>
          </p:nvPr>
        </p:nvSpPr>
        <p:spPr>
          <a:xfrm>
            <a:off x="630936" y="2660904"/>
            <a:ext cx="4818888" cy="3547872"/>
          </a:xfrm>
        </p:spPr>
        <p:txBody>
          <a:bodyPr anchor="t">
            <a:normAutofit/>
          </a:bodyPr>
          <a:lstStyle/>
          <a:p>
            <a:r>
              <a:rPr lang="en-IN" sz="2400" dirty="0"/>
              <a:t>Sequences called </a:t>
            </a:r>
            <a:r>
              <a:rPr lang="en-IN" sz="2400" b="1" dirty="0"/>
              <a:t>terminators</a:t>
            </a:r>
            <a:r>
              <a:rPr lang="en-IN" sz="2400" dirty="0"/>
              <a:t> signal that the </a:t>
            </a:r>
            <a:r>
              <a:rPr lang="en-IN" sz="2400" b="1" dirty="0"/>
              <a:t>RNA transcript is complete</a:t>
            </a:r>
            <a:r>
              <a:rPr lang="en-IN" sz="2400" dirty="0"/>
              <a:t>. Once they are transcribed, they cause the transcript to be released from the RNA polymerase.</a:t>
            </a:r>
          </a:p>
          <a:p>
            <a:r>
              <a:rPr lang="en-IN" sz="2400" dirty="0"/>
              <a:t> An example of a termination mechanism involving the formation of a </a:t>
            </a:r>
            <a:r>
              <a:rPr lang="en-IN" sz="2400" b="1" dirty="0"/>
              <a:t>hairpin</a:t>
            </a:r>
            <a:r>
              <a:rPr lang="en-IN" sz="2400" dirty="0"/>
              <a:t> in the RNA is shown below.</a:t>
            </a:r>
          </a:p>
          <a:p>
            <a:endParaRPr lang="en-IN" sz="2200" dirty="0"/>
          </a:p>
        </p:txBody>
      </p:sp>
      <p:pic>
        <p:nvPicPr>
          <p:cNvPr id="5" name="Picture 4">
            <a:extLst>
              <a:ext uri="{FF2B5EF4-FFF2-40B4-BE49-F238E27FC236}">
                <a16:creationId xmlns:a16="http://schemas.microsoft.com/office/drawing/2014/main" id="{CD224F3A-8FC3-403C-D7A4-7AFAC5453440}"/>
              </a:ext>
            </a:extLst>
          </p:cNvPr>
          <p:cNvPicPr>
            <a:picLocks noChangeAspect="1"/>
          </p:cNvPicPr>
          <p:nvPr/>
        </p:nvPicPr>
        <p:blipFill>
          <a:blip r:embed="rId2"/>
          <a:stretch>
            <a:fillRect/>
          </a:stretch>
        </p:blipFill>
        <p:spPr>
          <a:xfrm>
            <a:off x="5803627" y="1655034"/>
            <a:ext cx="5458968" cy="3704757"/>
          </a:xfrm>
          <a:prstGeom prst="rect">
            <a:avLst/>
          </a:prstGeom>
        </p:spPr>
      </p:pic>
    </p:spTree>
    <p:extLst>
      <p:ext uri="{BB962C8B-B14F-4D97-AF65-F5344CB8AC3E}">
        <p14:creationId xmlns:p14="http://schemas.microsoft.com/office/powerpoint/2010/main" val="987794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BBFDA-D976-1B2B-190B-4D17FADD98FC}"/>
              </a:ext>
            </a:extLst>
          </p:cNvPr>
          <p:cNvSpPr>
            <a:spLocks noGrp="1"/>
          </p:cNvSpPr>
          <p:nvPr>
            <p:ph type="title"/>
          </p:nvPr>
        </p:nvSpPr>
        <p:spPr>
          <a:xfrm>
            <a:off x="640080" y="325369"/>
            <a:ext cx="4368602" cy="1956841"/>
          </a:xfrm>
        </p:spPr>
        <p:txBody>
          <a:bodyPr anchor="b">
            <a:normAutofit/>
          </a:bodyPr>
          <a:lstStyle/>
          <a:p>
            <a:r>
              <a:rPr lang="en-IN" sz="3000"/>
              <a:t>Here, we will briefly see how these </a:t>
            </a:r>
            <a:r>
              <a:rPr lang="en-IN" sz="3000" b="1"/>
              <a:t>Transcription</a:t>
            </a:r>
            <a:r>
              <a:rPr lang="en-IN" sz="3000"/>
              <a:t> steps happen in </a:t>
            </a:r>
            <a:r>
              <a:rPr lang="en-IN" sz="3000" b="1"/>
              <a:t>Eukaryotes &amp; Prokaryotes</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BDC016-FE80-A5D9-ACAD-08842F025F0A}"/>
              </a:ext>
            </a:extLst>
          </p:cNvPr>
          <p:cNvSpPr>
            <a:spLocks noGrp="1"/>
          </p:cNvSpPr>
          <p:nvPr>
            <p:ph idx="1"/>
          </p:nvPr>
        </p:nvSpPr>
        <p:spPr>
          <a:xfrm>
            <a:off x="0" y="2872898"/>
            <a:ext cx="4883669" cy="3809255"/>
          </a:xfrm>
        </p:spPr>
        <p:txBody>
          <a:bodyPr>
            <a:noAutofit/>
          </a:bodyPr>
          <a:lstStyle/>
          <a:p>
            <a:pPr marL="0" indent="0">
              <a:buNone/>
            </a:pPr>
            <a:r>
              <a:rPr lang="en-IN" sz="2000" u="sng" dirty="0"/>
              <a:t>Transcription overview</a:t>
            </a:r>
          </a:p>
          <a:p>
            <a:pPr marL="0" indent="0">
              <a:buNone/>
            </a:pPr>
            <a:endParaRPr lang="en-IN" sz="2000" u="sng" dirty="0"/>
          </a:p>
          <a:p>
            <a:r>
              <a:rPr lang="en-IN" sz="2000" b="1" dirty="0"/>
              <a:t>Transcription</a:t>
            </a:r>
            <a:r>
              <a:rPr lang="en-IN" sz="2000" dirty="0"/>
              <a:t> is the first step of gene expression. During this process, the DNA sequence of a gene is copied into RNA.</a:t>
            </a:r>
          </a:p>
          <a:p>
            <a:pPr marL="0" indent="0">
              <a:buNone/>
            </a:pPr>
            <a:endParaRPr lang="en-IN" sz="2000" dirty="0"/>
          </a:p>
          <a:p>
            <a:r>
              <a:rPr lang="en-IN" sz="2000" dirty="0"/>
              <a:t>Before transcription can take place, the DNA double helix must unwind near the gene that is getting transcribed. The region of opened-up DNA is called a </a:t>
            </a:r>
            <a:r>
              <a:rPr lang="en-IN" sz="2000" b="1" dirty="0"/>
              <a:t>transcription bubble</a:t>
            </a:r>
            <a:r>
              <a:rPr lang="en-IN" sz="2000" dirty="0"/>
              <a:t>.</a:t>
            </a:r>
          </a:p>
        </p:txBody>
      </p:sp>
      <p:pic>
        <p:nvPicPr>
          <p:cNvPr id="5" name="Picture 4">
            <a:extLst>
              <a:ext uri="{FF2B5EF4-FFF2-40B4-BE49-F238E27FC236}">
                <a16:creationId xmlns:a16="http://schemas.microsoft.com/office/drawing/2014/main" id="{2FF09AE5-554B-50F7-D457-D343CE9B67B1}"/>
              </a:ext>
            </a:extLst>
          </p:cNvPr>
          <p:cNvPicPr>
            <a:picLocks noChangeAspect="1"/>
          </p:cNvPicPr>
          <p:nvPr/>
        </p:nvPicPr>
        <p:blipFill rotWithShape="1">
          <a:blip r:embed="rId2"/>
          <a:srcRect l="25724" r="15097" b="-1"/>
          <a:stretch/>
        </p:blipFill>
        <p:spPr>
          <a:xfrm>
            <a:off x="4594250"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86488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2FF0226-D7FD-C123-B105-7AC8F971DD57}"/>
              </a:ext>
            </a:extLst>
          </p:cNvPr>
          <p:cNvSpPr>
            <a:spLocks noGrp="1"/>
          </p:cNvSpPr>
          <p:nvPr>
            <p:ph type="title"/>
          </p:nvPr>
        </p:nvSpPr>
        <p:spPr>
          <a:xfrm>
            <a:off x="838200" y="401221"/>
            <a:ext cx="10515600" cy="1348065"/>
          </a:xfrm>
        </p:spPr>
        <p:txBody>
          <a:bodyPr>
            <a:normAutofit/>
          </a:bodyPr>
          <a:lstStyle/>
          <a:p>
            <a:r>
              <a:rPr lang="en-IN" sz="5400">
                <a:solidFill>
                  <a:srgbClr val="FFFFFF"/>
                </a:solidFill>
              </a:rPr>
              <a:t>Cont.</a:t>
            </a:r>
          </a:p>
        </p:txBody>
      </p:sp>
      <p:sp>
        <p:nvSpPr>
          <p:cNvPr id="3" name="Content Placeholder 2">
            <a:extLst>
              <a:ext uri="{FF2B5EF4-FFF2-40B4-BE49-F238E27FC236}">
                <a16:creationId xmlns:a16="http://schemas.microsoft.com/office/drawing/2014/main" id="{4D282ED9-E981-958B-1BEC-9DFE424B9465}"/>
              </a:ext>
            </a:extLst>
          </p:cNvPr>
          <p:cNvSpPr>
            <a:spLocks noGrp="1"/>
          </p:cNvSpPr>
          <p:nvPr>
            <p:ph idx="1"/>
          </p:nvPr>
        </p:nvSpPr>
        <p:spPr>
          <a:xfrm>
            <a:off x="838200" y="2586789"/>
            <a:ext cx="10515600" cy="3590174"/>
          </a:xfrm>
        </p:spPr>
        <p:txBody>
          <a:bodyPr>
            <a:normAutofit/>
          </a:bodyPr>
          <a:lstStyle/>
          <a:p>
            <a:r>
              <a:rPr lang="en-IN" sz="2400" dirty="0"/>
              <a:t>The site on the DNA from which the first RNA nucleotide is transcribed is called the +1 site, or the </a:t>
            </a:r>
            <a:r>
              <a:rPr lang="en-IN" sz="2400" b="1" dirty="0"/>
              <a:t>initiation site</a:t>
            </a:r>
            <a:r>
              <a:rPr lang="en-IN" sz="2400" dirty="0"/>
              <a:t>. Nucleotides that come before the initiation site are given negative numbers and said to be </a:t>
            </a:r>
            <a:r>
              <a:rPr lang="en-IN" sz="2400" b="1" dirty="0"/>
              <a:t>upstream</a:t>
            </a:r>
            <a:r>
              <a:rPr lang="en-IN" sz="2400" dirty="0"/>
              <a:t>. Nucleotides that come after the initiation site are marked with positive numbers and said to be </a:t>
            </a:r>
            <a:r>
              <a:rPr lang="en-IN" sz="2400" b="1" dirty="0"/>
              <a:t>downstream</a:t>
            </a:r>
            <a:r>
              <a:rPr lang="en-IN" sz="2400" dirty="0"/>
              <a:t>.</a:t>
            </a:r>
          </a:p>
          <a:p>
            <a:r>
              <a:rPr lang="en-IN" sz="2400" dirty="0"/>
              <a:t>If the gene that's transcribed encodes a protein (which many genes do), the RNA molecule will be read to make a protein in a process called </a:t>
            </a:r>
            <a:r>
              <a:rPr lang="en-IN" sz="2400" b="1" dirty="0"/>
              <a:t>translation</a:t>
            </a:r>
            <a:r>
              <a:rPr lang="en-IN" sz="2400" dirty="0"/>
              <a:t>.</a:t>
            </a:r>
          </a:p>
        </p:txBody>
      </p:sp>
    </p:spTree>
    <p:extLst>
      <p:ext uri="{BB962C8B-B14F-4D97-AF65-F5344CB8AC3E}">
        <p14:creationId xmlns:p14="http://schemas.microsoft.com/office/powerpoint/2010/main" val="1563755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Arc 11">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8B58E2CB-25AA-DCFE-B3C2-1CF2BC6DAE99}"/>
              </a:ext>
            </a:extLst>
          </p:cNvPr>
          <p:cNvSpPr>
            <a:spLocks noGrp="1"/>
          </p:cNvSpPr>
          <p:nvPr>
            <p:ph type="title"/>
          </p:nvPr>
        </p:nvSpPr>
        <p:spPr>
          <a:xfrm>
            <a:off x="1457178" y="125975"/>
            <a:ext cx="10515599" cy="1325563"/>
          </a:xfrm>
        </p:spPr>
        <p:txBody>
          <a:bodyPr>
            <a:normAutofit/>
          </a:bodyPr>
          <a:lstStyle/>
          <a:p>
            <a:r>
              <a:rPr lang="en-IN" b="1" dirty="0"/>
              <a:t>RNA polymerase</a:t>
            </a:r>
          </a:p>
        </p:txBody>
      </p:sp>
      <p:sp>
        <p:nvSpPr>
          <p:cNvPr id="3" name="Content Placeholder 2">
            <a:extLst>
              <a:ext uri="{FF2B5EF4-FFF2-40B4-BE49-F238E27FC236}">
                <a16:creationId xmlns:a16="http://schemas.microsoft.com/office/drawing/2014/main" id="{86B888FD-C075-9AA9-7835-D0BC0F8C1D3F}"/>
              </a:ext>
            </a:extLst>
          </p:cNvPr>
          <p:cNvSpPr>
            <a:spLocks noGrp="1"/>
          </p:cNvSpPr>
          <p:nvPr>
            <p:ph idx="1"/>
          </p:nvPr>
        </p:nvSpPr>
        <p:spPr>
          <a:xfrm>
            <a:off x="168812" y="1547446"/>
            <a:ext cx="7427742" cy="4629517"/>
          </a:xfrm>
        </p:spPr>
        <p:txBody>
          <a:bodyPr>
            <a:noAutofit/>
          </a:bodyPr>
          <a:lstStyle/>
          <a:p>
            <a:r>
              <a:rPr lang="en-IN" sz="2000" b="1" dirty="0"/>
              <a:t>RNA polymerases </a:t>
            </a:r>
            <a:r>
              <a:rPr lang="en-IN" sz="2000" dirty="0"/>
              <a:t>are enzymes that transcribe DNA into RNA. Using a DNA template, RNA polymerase builds a new RNA molecule through base pairing. For instance, if there is a G in the DNA template, RNA polymerase will add a C to the new, growing RNA strand.</a:t>
            </a:r>
          </a:p>
          <a:p>
            <a:pPr marL="0" indent="0">
              <a:buNone/>
            </a:pPr>
            <a:endParaRPr lang="en-IN" sz="2000" dirty="0"/>
          </a:p>
          <a:p>
            <a:r>
              <a:rPr lang="en-IN" sz="2000" b="1" dirty="0"/>
              <a:t>RNA polymerase always builds a new RNA strand in the 5’ to 3’ </a:t>
            </a:r>
            <a:r>
              <a:rPr lang="en-IN" sz="2000" dirty="0"/>
              <a:t>direction. That is, it can only add RNA nucleotides (A, U, C, or G) to the 3' end of the strand.</a:t>
            </a:r>
          </a:p>
          <a:p>
            <a:pPr marL="0" indent="0">
              <a:buNone/>
            </a:pPr>
            <a:endParaRPr lang="en-IN" sz="2000" dirty="0"/>
          </a:p>
          <a:p>
            <a:r>
              <a:rPr lang="en-IN" sz="2000" dirty="0"/>
              <a:t>RNA polymerases are large enzymes with multiple subunits, even in simple organisms like bacteria. </a:t>
            </a:r>
            <a:r>
              <a:rPr lang="en-IN" sz="2000" b="1" dirty="0"/>
              <a:t>Humans</a:t>
            </a:r>
            <a:r>
              <a:rPr lang="en-IN" sz="2000" dirty="0"/>
              <a:t> and other eukaryotes have three </a:t>
            </a:r>
            <a:r>
              <a:rPr lang="en-IN" sz="2000" b="1" dirty="0"/>
              <a:t>different</a:t>
            </a:r>
            <a:r>
              <a:rPr lang="en-IN" sz="2000" dirty="0"/>
              <a:t> kinds </a:t>
            </a:r>
            <a:r>
              <a:rPr lang="en-IN" sz="2000" b="1" dirty="0"/>
              <a:t>of RNA polymerase: I, II, and III</a:t>
            </a:r>
            <a:r>
              <a:rPr lang="en-IN" sz="2000" dirty="0"/>
              <a:t>. Each one specializes in transcribing certain classes of genes. Plants have an additional two kinds of </a:t>
            </a:r>
            <a:r>
              <a:rPr lang="en-IN" sz="2000" b="1" dirty="0"/>
              <a:t>RNA polymerase, IV and V</a:t>
            </a:r>
            <a:r>
              <a:rPr lang="en-IN" sz="2000" dirty="0"/>
              <a:t>, which are </a:t>
            </a:r>
            <a:r>
              <a:rPr lang="en-IN" sz="2000" b="1" dirty="0"/>
              <a:t>involved</a:t>
            </a:r>
            <a:r>
              <a:rPr lang="en-IN" sz="2000" dirty="0"/>
              <a:t> in the </a:t>
            </a:r>
            <a:r>
              <a:rPr lang="en-IN" sz="2000" b="1" dirty="0"/>
              <a:t>synthesis</a:t>
            </a:r>
            <a:r>
              <a:rPr lang="en-IN" sz="2000" dirty="0"/>
              <a:t> of certain small RNAs.</a:t>
            </a:r>
          </a:p>
        </p:txBody>
      </p:sp>
      <p:sp>
        <p:nvSpPr>
          <p:cNvPr id="20"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23C94EF-671A-213C-1D62-553E7580D670}"/>
              </a:ext>
            </a:extLst>
          </p:cNvPr>
          <p:cNvPicPr>
            <a:picLocks noChangeAspect="1"/>
          </p:cNvPicPr>
          <p:nvPr/>
        </p:nvPicPr>
        <p:blipFill>
          <a:blip r:embed="rId2"/>
          <a:stretch>
            <a:fillRect/>
          </a:stretch>
        </p:blipFill>
        <p:spPr>
          <a:xfrm>
            <a:off x="7405383" y="2138007"/>
            <a:ext cx="4221597" cy="2743482"/>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spTree>
    <p:extLst>
      <p:ext uri="{BB962C8B-B14F-4D97-AF65-F5344CB8AC3E}">
        <p14:creationId xmlns:p14="http://schemas.microsoft.com/office/powerpoint/2010/main" val="1339482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279B76FD-513A-B0B5-30CC-F4AE6AFCD3A0}"/>
              </a:ext>
            </a:extLst>
          </p:cNvPr>
          <p:cNvSpPr>
            <a:spLocks noGrp="1"/>
          </p:cNvSpPr>
          <p:nvPr>
            <p:ph type="title"/>
          </p:nvPr>
        </p:nvSpPr>
        <p:spPr>
          <a:xfrm>
            <a:off x="838200" y="365125"/>
            <a:ext cx="10515599" cy="1325563"/>
          </a:xfrm>
        </p:spPr>
        <p:txBody>
          <a:bodyPr>
            <a:normAutofit/>
          </a:bodyPr>
          <a:lstStyle/>
          <a:p>
            <a:r>
              <a:rPr lang="en-IN" b="1"/>
              <a:t>Transcription Initiation</a:t>
            </a:r>
          </a:p>
        </p:txBody>
      </p:sp>
      <p:sp>
        <p:nvSpPr>
          <p:cNvPr id="3" name="Content Placeholder 2">
            <a:extLst>
              <a:ext uri="{FF2B5EF4-FFF2-40B4-BE49-F238E27FC236}">
                <a16:creationId xmlns:a16="http://schemas.microsoft.com/office/drawing/2014/main" id="{5CFF6270-6A61-7953-B215-F34DA7F5295C}"/>
              </a:ext>
            </a:extLst>
          </p:cNvPr>
          <p:cNvSpPr>
            <a:spLocks noGrp="1"/>
          </p:cNvSpPr>
          <p:nvPr>
            <p:ph idx="1"/>
          </p:nvPr>
        </p:nvSpPr>
        <p:spPr>
          <a:xfrm>
            <a:off x="464234" y="1825624"/>
            <a:ext cx="5767327" cy="4476701"/>
          </a:xfrm>
        </p:spPr>
        <p:txBody>
          <a:bodyPr>
            <a:normAutofit/>
          </a:bodyPr>
          <a:lstStyle/>
          <a:p>
            <a:r>
              <a:rPr lang="en-IN" sz="2200" dirty="0"/>
              <a:t>To begin transcribing a gene, RNA polymerase binds to the DNA of the gene at a region called the </a:t>
            </a:r>
            <a:r>
              <a:rPr lang="en-IN" sz="2200" b="1" dirty="0"/>
              <a:t>promoter</a:t>
            </a:r>
            <a:r>
              <a:rPr lang="en-IN" sz="2200" dirty="0"/>
              <a:t>. Basically, the promoter tells the polymerase where to "sit down" on the DNA and begin transcribing.</a:t>
            </a:r>
          </a:p>
          <a:p>
            <a:r>
              <a:rPr lang="en-IN" sz="2200" dirty="0"/>
              <a:t>Each </a:t>
            </a:r>
            <a:r>
              <a:rPr lang="en-IN" sz="2200" b="1" dirty="0"/>
              <a:t>gene</a:t>
            </a:r>
            <a:r>
              <a:rPr lang="en-IN" sz="2200" dirty="0"/>
              <a:t> (or, in bacteria, each group of genes </a:t>
            </a:r>
            <a:r>
              <a:rPr lang="en-IN" sz="2200" b="1" dirty="0"/>
              <a:t>transcribed</a:t>
            </a:r>
            <a:r>
              <a:rPr lang="en-IN" sz="2200" dirty="0"/>
              <a:t> together) has its own </a:t>
            </a:r>
            <a:r>
              <a:rPr lang="en-IN" sz="2200" b="1" dirty="0"/>
              <a:t>promoter</a:t>
            </a:r>
            <a:r>
              <a:rPr lang="en-IN" sz="2200" dirty="0"/>
              <a:t>. A promoter contains DNA sequences that let </a:t>
            </a:r>
            <a:r>
              <a:rPr lang="en-IN" sz="2200" b="1" dirty="0"/>
              <a:t>RNA polymerase or its helper proteins attach to the DNA.</a:t>
            </a:r>
            <a:r>
              <a:rPr lang="en-IN" sz="2200" dirty="0"/>
              <a:t> Once the </a:t>
            </a:r>
            <a:r>
              <a:rPr lang="en-IN" sz="2200" b="1" dirty="0"/>
              <a:t>transcription bubble has formed, the polymerase can start transcribing.</a:t>
            </a:r>
          </a:p>
        </p:txBody>
      </p:sp>
      <p:sp>
        <p:nvSpPr>
          <p:cNvPr id="14"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88CDC52-AB21-9352-3A1E-473F0C008255}"/>
              </a:ext>
            </a:extLst>
          </p:cNvPr>
          <p:cNvPicPr>
            <a:picLocks noChangeAspect="1"/>
          </p:cNvPicPr>
          <p:nvPr/>
        </p:nvPicPr>
        <p:blipFill>
          <a:blip r:embed="rId2"/>
          <a:stretch>
            <a:fillRect/>
          </a:stretch>
        </p:blipFill>
        <p:spPr>
          <a:xfrm>
            <a:off x="6513341" y="253219"/>
            <a:ext cx="5099571" cy="5852160"/>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spTree>
    <p:extLst>
      <p:ext uri="{BB962C8B-B14F-4D97-AF65-F5344CB8AC3E}">
        <p14:creationId xmlns:p14="http://schemas.microsoft.com/office/powerpoint/2010/main" val="1724367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4A8AE1-9605-41DC-920F-A4B8E8F23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c 9">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90889" flipH="1">
            <a:off x="715850" y="795372"/>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A40A76A-10BA-CE4D-9F86-D7E8C8B742A6}"/>
              </a:ext>
            </a:extLst>
          </p:cNvPr>
          <p:cNvSpPr>
            <a:spLocks noGrp="1"/>
          </p:cNvSpPr>
          <p:nvPr>
            <p:ph idx="1"/>
          </p:nvPr>
        </p:nvSpPr>
        <p:spPr>
          <a:xfrm>
            <a:off x="196948" y="1137803"/>
            <a:ext cx="6457069" cy="5396640"/>
          </a:xfrm>
        </p:spPr>
        <p:txBody>
          <a:bodyPr>
            <a:noAutofit/>
          </a:bodyPr>
          <a:lstStyle/>
          <a:p>
            <a:r>
              <a:rPr lang="en-IN" sz="2400" dirty="0"/>
              <a:t>To get a better sense of how a promoter works, let's look an example from bacteria. A typical bacterial promoter contains two important DNA sequences, the </a:t>
            </a:r>
            <a:r>
              <a:rPr lang="en-IN" sz="2400" b="1" dirty="0"/>
              <a:t>-10 and -35 elements</a:t>
            </a:r>
            <a:r>
              <a:rPr lang="en-IN" sz="2400" dirty="0"/>
              <a:t>.</a:t>
            </a:r>
          </a:p>
          <a:p>
            <a:r>
              <a:rPr lang="en-IN" sz="2400" dirty="0"/>
              <a:t>RNA polymerase recognizes and binds directly to these sequences. The sequences position the polymerase in the </a:t>
            </a:r>
            <a:r>
              <a:rPr lang="en-IN" sz="2400" b="1" dirty="0"/>
              <a:t>right spot to start transcribing a target gene</a:t>
            </a:r>
            <a:r>
              <a:rPr lang="en-IN" sz="2400" dirty="0"/>
              <a:t>, and they also make sure it's pointing in the right direction.</a:t>
            </a:r>
          </a:p>
          <a:p>
            <a:r>
              <a:rPr lang="en-IN" sz="2400" dirty="0"/>
              <a:t>Once the RNA polymerase has bound, it can open up the DNA and get to work. DNA opening occurs at the </a:t>
            </a:r>
            <a:r>
              <a:rPr lang="en-IN" sz="2400" b="1" dirty="0"/>
              <a:t>-10 </a:t>
            </a:r>
            <a:r>
              <a:rPr lang="en-IN" sz="2400" dirty="0"/>
              <a:t>element, where the strands are easy to separate due to the many As and Ts (which bind to each other using just two hydrogen bonds, rather than the three hydrogen bonds of </a:t>
            </a:r>
            <a:r>
              <a:rPr lang="en-IN" sz="2400" dirty="0" err="1"/>
              <a:t>Gs</a:t>
            </a:r>
            <a:r>
              <a:rPr lang="en-IN" sz="2400" dirty="0"/>
              <a:t> and Cs).</a:t>
            </a:r>
          </a:p>
        </p:txBody>
      </p:sp>
      <p:sp>
        <p:nvSpPr>
          <p:cNvPr id="12"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2396"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17460" y="4737713"/>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CF87EA-C7AE-5C32-343A-0BCE314F76DA}"/>
              </a:ext>
            </a:extLst>
          </p:cNvPr>
          <p:cNvSpPr>
            <a:spLocks noGrp="1"/>
          </p:cNvSpPr>
          <p:nvPr>
            <p:ph type="title"/>
          </p:nvPr>
        </p:nvSpPr>
        <p:spPr>
          <a:xfrm>
            <a:off x="7474281" y="1396686"/>
            <a:ext cx="3240506" cy="4064628"/>
          </a:xfrm>
        </p:spPr>
        <p:txBody>
          <a:bodyPr>
            <a:normAutofit/>
          </a:bodyPr>
          <a:lstStyle/>
          <a:p>
            <a:r>
              <a:rPr lang="en-IN" b="1">
                <a:solidFill>
                  <a:srgbClr val="FFFFFF"/>
                </a:solidFill>
              </a:rPr>
              <a:t>Promoters in bacteria</a:t>
            </a:r>
          </a:p>
        </p:txBody>
      </p:sp>
    </p:spTree>
    <p:extLst>
      <p:ext uri="{BB962C8B-B14F-4D97-AF65-F5344CB8AC3E}">
        <p14:creationId xmlns:p14="http://schemas.microsoft.com/office/powerpoint/2010/main" val="1109117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DAB211-770B-F99F-0755-C0F704C78D52}"/>
              </a:ext>
            </a:extLst>
          </p:cNvPr>
          <p:cNvSpPr>
            <a:spLocks noGrp="1"/>
          </p:cNvSpPr>
          <p:nvPr>
            <p:ph type="title"/>
          </p:nvPr>
        </p:nvSpPr>
        <p:spPr>
          <a:xfrm>
            <a:off x="838200" y="365125"/>
            <a:ext cx="10515600" cy="1325563"/>
          </a:xfrm>
        </p:spPr>
        <p:txBody>
          <a:bodyPr>
            <a:normAutofit/>
          </a:bodyPr>
          <a:lstStyle/>
          <a:p>
            <a:r>
              <a:rPr lang="en-IN" b="1"/>
              <a:t>1.1 &amp; 1.2 Molecular Structure of RNA</a:t>
            </a:r>
            <a:br>
              <a:rPr lang="en-IN" dirty="0"/>
            </a:br>
            <a:endParaRPr lang="en-IN"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A6F7843-A17D-FD74-EAC8-C2D1119F1BD6}"/>
              </a:ext>
            </a:extLst>
          </p:cNvPr>
          <p:cNvSpPr>
            <a:spLocks noGrp="1"/>
          </p:cNvSpPr>
          <p:nvPr>
            <p:ph idx="1"/>
          </p:nvPr>
        </p:nvSpPr>
        <p:spPr>
          <a:xfrm>
            <a:off x="838200" y="1825625"/>
            <a:ext cx="10515600" cy="4351338"/>
          </a:xfrm>
        </p:spPr>
        <p:txBody>
          <a:bodyPr>
            <a:normAutofit/>
          </a:bodyPr>
          <a:lstStyle/>
          <a:p>
            <a:r>
              <a:rPr lang="en-IN" dirty="0"/>
              <a:t>In 2’ of ribose there is OH (</a:t>
            </a:r>
            <a:r>
              <a:rPr lang="en-IN" b="1" dirty="0"/>
              <a:t>hydroxyl) group is present </a:t>
            </a:r>
            <a:r>
              <a:rPr lang="en-IN" dirty="0"/>
              <a:t>then it tells ribose means RNA</a:t>
            </a:r>
          </a:p>
          <a:p>
            <a:r>
              <a:rPr lang="en-IN" dirty="0"/>
              <a:t>Nitrogenous Bases are </a:t>
            </a:r>
            <a:r>
              <a:rPr lang="en-IN" b="1" dirty="0"/>
              <a:t>A U G C</a:t>
            </a:r>
          </a:p>
          <a:p>
            <a:r>
              <a:rPr lang="en-IN" dirty="0"/>
              <a:t>In uracil </a:t>
            </a:r>
            <a:r>
              <a:rPr lang="en-IN" b="1" dirty="0"/>
              <a:t>CH-3 (methyl) group </a:t>
            </a:r>
            <a:r>
              <a:rPr lang="en-IN" dirty="0"/>
              <a:t>is present</a:t>
            </a:r>
          </a:p>
          <a:p>
            <a:r>
              <a:rPr lang="en-IN" dirty="0"/>
              <a:t>When compared with other bases Uracil is </a:t>
            </a:r>
            <a:r>
              <a:rPr lang="en-IN" b="1" dirty="0"/>
              <a:t>less stable</a:t>
            </a:r>
          </a:p>
          <a:p>
            <a:pPr marL="0" indent="0">
              <a:buNone/>
            </a:pPr>
            <a:endParaRPr lang="en-IN" dirty="0"/>
          </a:p>
          <a:p>
            <a:endParaRPr lang="en-IN" dirty="0"/>
          </a:p>
        </p:txBody>
      </p:sp>
    </p:spTree>
    <p:extLst>
      <p:ext uri="{BB962C8B-B14F-4D97-AF65-F5344CB8AC3E}">
        <p14:creationId xmlns:p14="http://schemas.microsoft.com/office/powerpoint/2010/main" val="1822402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575614-CDEE-1CBC-3FE6-6D58C1B9C926}"/>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400" kern="1200">
                <a:solidFill>
                  <a:schemeClr val="tx1"/>
                </a:solidFill>
                <a:latin typeface="+mj-lt"/>
                <a:ea typeface="+mj-ea"/>
                <a:cs typeface="+mj-cs"/>
              </a:rPr>
              <a:t>Cont.</a:t>
            </a:r>
          </a:p>
        </p:txBody>
      </p:sp>
      <p:pic>
        <p:nvPicPr>
          <p:cNvPr id="5" name="Content Placeholder 4">
            <a:extLst>
              <a:ext uri="{FF2B5EF4-FFF2-40B4-BE49-F238E27FC236}">
                <a16:creationId xmlns:a16="http://schemas.microsoft.com/office/drawing/2014/main" id="{DBED340D-98E6-8723-677D-71DEF3A16D1A}"/>
              </a:ext>
            </a:extLst>
          </p:cNvPr>
          <p:cNvPicPr>
            <a:picLocks noGrp="1" noChangeAspect="1"/>
          </p:cNvPicPr>
          <p:nvPr>
            <p:ph idx="1"/>
          </p:nvPr>
        </p:nvPicPr>
        <p:blipFill>
          <a:blip r:embed="rId2"/>
          <a:stretch>
            <a:fillRect/>
          </a:stretch>
        </p:blipFill>
        <p:spPr>
          <a:xfrm>
            <a:off x="574665" y="900333"/>
            <a:ext cx="5458968" cy="5050302"/>
          </a:xfrm>
          <a:prstGeom prst="rect">
            <a:avLst/>
          </a:prstGeom>
        </p:spPr>
      </p:pic>
      <p:sp>
        <p:nvSpPr>
          <p:cNvPr id="14"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DACD5B-6C19-A09B-DEA9-9C3BB7B26D62}"/>
              </a:ext>
            </a:extLst>
          </p:cNvPr>
          <p:cNvSpPr txBox="1"/>
          <p:nvPr/>
        </p:nvSpPr>
        <p:spPr>
          <a:xfrm>
            <a:off x="6739128" y="2664886"/>
            <a:ext cx="4818888" cy="355078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400" dirty="0"/>
              <a:t>The</a:t>
            </a:r>
            <a:r>
              <a:rPr lang="en-US" sz="2400" b="1" dirty="0"/>
              <a:t> -10 and the -35 </a:t>
            </a:r>
            <a:r>
              <a:rPr lang="en-US" sz="2400" dirty="0"/>
              <a:t>elements get their names because they come with </a:t>
            </a:r>
            <a:r>
              <a:rPr lang="en-US" sz="2400" b="1" dirty="0"/>
              <a:t>35 and 10 nucleotides </a:t>
            </a:r>
            <a:r>
              <a:rPr lang="en-US" sz="2400" dirty="0"/>
              <a:t>before the initiation site (+1 in the DNA). The minus signs just mean that they are before, not after, the initiation site.</a:t>
            </a:r>
          </a:p>
        </p:txBody>
      </p:sp>
    </p:spTree>
    <p:extLst>
      <p:ext uri="{BB962C8B-B14F-4D97-AF65-F5344CB8AC3E}">
        <p14:creationId xmlns:p14="http://schemas.microsoft.com/office/powerpoint/2010/main" val="3875032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73EB10-AEDA-42B9-9D11-54E59B48D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9CFC6C10-57E2-81C1-193A-2D24662FC711}"/>
              </a:ext>
            </a:extLst>
          </p:cNvPr>
          <p:cNvPicPr>
            <a:picLocks noChangeAspect="1"/>
          </p:cNvPicPr>
          <p:nvPr/>
        </p:nvPicPr>
        <p:blipFill rotWithShape="1">
          <a:blip r:embed="rId2"/>
          <a:srcRect t="5307" r="-3" b="8151"/>
          <a:stretch/>
        </p:blipFill>
        <p:spPr>
          <a:xfrm>
            <a:off x="7092462" y="1825625"/>
            <a:ext cx="4261337" cy="435133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2" name="Arc 11">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75B6618D-F864-E19F-2BA3-F053EC5C913D}"/>
              </a:ext>
            </a:extLst>
          </p:cNvPr>
          <p:cNvSpPr>
            <a:spLocks noGrp="1"/>
          </p:cNvSpPr>
          <p:nvPr>
            <p:ph type="title"/>
          </p:nvPr>
        </p:nvSpPr>
        <p:spPr>
          <a:xfrm>
            <a:off x="838200" y="365125"/>
            <a:ext cx="10515599" cy="1325563"/>
          </a:xfrm>
        </p:spPr>
        <p:txBody>
          <a:bodyPr>
            <a:normAutofit/>
          </a:bodyPr>
          <a:lstStyle/>
          <a:p>
            <a:r>
              <a:rPr lang="en-IN" b="1"/>
              <a:t>Promoters in humans</a:t>
            </a:r>
          </a:p>
        </p:txBody>
      </p:sp>
      <p:sp>
        <p:nvSpPr>
          <p:cNvPr id="3" name="Content Placeholder 2">
            <a:extLst>
              <a:ext uri="{FF2B5EF4-FFF2-40B4-BE49-F238E27FC236}">
                <a16:creationId xmlns:a16="http://schemas.microsoft.com/office/drawing/2014/main" id="{5D059CD0-3568-2CC9-3651-398A47A018F8}"/>
              </a:ext>
            </a:extLst>
          </p:cNvPr>
          <p:cNvSpPr>
            <a:spLocks noGrp="1"/>
          </p:cNvSpPr>
          <p:nvPr>
            <p:ph idx="1"/>
          </p:nvPr>
        </p:nvSpPr>
        <p:spPr>
          <a:xfrm>
            <a:off x="641252" y="1839692"/>
            <a:ext cx="5843954" cy="4351338"/>
          </a:xfrm>
        </p:spPr>
        <p:txBody>
          <a:bodyPr>
            <a:noAutofit/>
          </a:bodyPr>
          <a:lstStyle/>
          <a:p>
            <a:r>
              <a:rPr lang="en-IN" sz="2000" dirty="0"/>
              <a:t>In eukaryotes like humans, the main RNA polymerase in your cells does </a:t>
            </a:r>
            <a:r>
              <a:rPr lang="en-IN" sz="2000" b="1" dirty="0"/>
              <a:t>not attach directly to promoters</a:t>
            </a:r>
            <a:r>
              <a:rPr lang="en-IN" sz="2000" dirty="0"/>
              <a:t> like bacterial RNA polymerase. Instead, helper proteins called </a:t>
            </a:r>
            <a:r>
              <a:rPr lang="en-IN" sz="2000" b="1" dirty="0"/>
              <a:t>basal (general) transcription </a:t>
            </a:r>
            <a:r>
              <a:rPr lang="en-IN" sz="2000" dirty="0"/>
              <a:t>factors bind to the promoter first, helping the RNA polymerase in your cells get a foothold on the DNA.</a:t>
            </a:r>
          </a:p>
          <a:p>
            <a:r>
              <a:rPr lang="en-IN" sz="2000" dirty="0"/>
              <a:t>Many </a:t>
            </a:r>
            <a:r>
              <a:rPr lang="en-IN" sz="2000" b="1" dirty="0"/>
              <a:t>eukaryotic promoters have a sequence </a:t>
            </a:r>
            <a:r>
              <a:rPr lang="en-IN" sz="2000" dirty="0"/>
              <a:t>called a </a:t>
            </a:r>
            <a:r>
              <a:rPr lang="en-IN" sz="2000" b="1" dirty="0"/>
              <a:t>TATA box</a:t>
            </a:r>
            <a:r>
              <a:rPr lang="en-IN" sz="2000" dirty="0"/>
              <a:t>. The TATA box plays a role much like that of the -101010 element in bacteria. It's recognized by one of the general transcription factors, allowing other transcription factors and eventually RNA polymerase to bind. It also contains lots of As and Ts, which make it easy to pull the strands of DNA apart.</a:t>
            </a:r>
          </a:p>
        </p:txBody>
      </p:sp>
    </p:spTree>
    <p:extLst>
      <p:ext uri="{BB962C8B-B14F-4D97-AF65-F5344CB8AC3E}">
        <p14:creationId xmlns:p14="http://schemas.microsoft.com/office/powerpoint/2010/main" val="2058621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73EB10-AEDA-42B9-9D11-54E59B48D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0F5E936C-D2DF-B0D2-563C-B81D0CE9AEFE}"/>
              </a:ext>
            </a:extLst>
          </p:cNvPr>
          <p:cNvPicPr>
            <a:picLocks noChangeAspect="1"/>
          </p:cNvPicPr>
          <p:nvPr/>
        </p:nvPicPr>
        <p:blipFill rotWithShape="1">
          <a:blip r:embed="rId2"/>
          <a:srcRect l="16394" r="15542" b="-2"/>
          <a:stretch/>
        </p:blipFill>
        <p:spPr>
          <a:xfrm>
            <a:off x="7092462" y="1364566"/>
            <a:ext cx="4509370" cy="5092505"/>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2" name="Arc 11">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BF48072F-EF94-87C7-1C09-B68F5F1AEB2B}"/>
              </a:ext>
            </a:extLst>
          </p:cNvPr>
          <p:cNvSpPr>
            <a:spLocks noGrp="1"/>
          </p:cNvSpPr>
          <p:nvPr>
            <p:ph type="title"/>
          </p:nvPr>
        </p:nvSpPr>
        <p:spPr>
          <a:xfrm>
            <a:off x="838200" y="365125"/>
            <a:ext cx="10515599" cy="1325563"/>
          </a:xfrm>
        </p:spPr>
        <p:txBody>
          <a:bodyPr>
            <a:normAutofit/>
          </a:bodyPr>
          <a:lstStyle/>
          <a:p>
            <a:r>
              <a:rPr lang="en-IN" b="1"/>
              <a:t>Elongation</a:t>
            </a:r>
          </a:p>
        </p:txBody>
      </p:sp>
      <p:sp>
        <p:nvSpPr>
          <p:cNvPr id="3" name="Content Placeholder 2">
            <a:extLst>
              <a:ext uri="{FF2B5EF4-FFF2-40B4-BE49-F238E27FC236}">
                <a16:creationId xmlns:a16="http://schemas.microsoft.com/office/drawing/2014/main" id="{D5DADC5A-024B-9EAF-79C6-B5E46915DBE2}"/>
              </a:ext>
            </a:extLst>
          </p:cNvPr>
          <p:cNvSpPr>
            <a:spLocks noGrp="1"/>
          </p:cNvSpPr>
          <p:nvPr>
            <p:ph idx="1"/>
          </p:nvPr>
        </p:nvSpPr>
        <p:spPr>
          <a:xfrm>
            <a:off x="838200" y="1825625"/>
            <a:ext cx="5393361" cy="4351338"/>
          </a:xfrm>
        </p:spPr>
        <p:txBody>
          <a:bodyPr>
            <a:normAutofit/>
          </a:bodyPr>
          <a:lstStyle/>
          <a:p>
            <a:r>
              <a:rPr lang="en-IN" sz="2200" dirty="0"/>
              <a:t>Once RNA polymerase is in position at the promoter, the next step of transcription—elongation—can begin. Basically, </a:t>
            </a:r>
            <a:r>
              <a:rPr lang="en-IN" sz="2200" b="1" dirty="0"/>
              <a:t>elongation</a:t>
            </a:r>
            <a:r>
              <a:rPr lang="en-IN" sz="2200" dirty="0"/>
              <a:t> is the stage when the RNA strand gets </a:t>
            </a:r>
            <a:r>
              <a:rPr lang="en-IN" sz="2200" b="1" dirty="0"/>
              <a:t>longer</a:t>
            </a:r>
            <a:r>
              <a:rPr lang="en-IN" sz="2200" dirty="0"/>
              <a:t>, thanks to the addition of new nucleotides.</a:t>
            </a:r>
          </a:p>
          <a:p>
            <a:r>
              <a:rPr lang="en-IN" sz="2200" dirty="0"/>
              <a:t>During elongation, RNA polymerase "walks" along one strand of DNA, known as the </a:t>
            </a:r>
            <a:r>
              <a:rPr lang="en-IN" sz="2200" b="1" dirty="0"/>
              <a:t>template strand</a:t>
            </a:r>
            <a:r>
              <a:rPr lang="en-IN" sz="2200" dirty="0"/>
              <a:t>, in the 3' to 5' direction. For each nucleotide in the template, RNA polymerase adds a matching (complementary) RNA nucleotide to the 3' end of the RNA strand.</a:t>
            </a:r>
          </a:p>
        </p:txBody>
      </p:sp>
    </p:spTree>
    <p:extLst>
      <p:ext uri="{BB962C8B-B14F-4D97-AF65-F5344CB8AC3E}">
        <p14:creationId xmlns:p14="http://schemas.microsoft.com/office/powerpoint/2010/main" val="3225045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AC7C140F-EF09-152F-D2EA-45CEA85A6551}"/>
              </a:ext>
            </a:extLst>
          </p:cNvPr>
          <p:cNvSpPr>
            <a:spLocks noGrp="1"/>
          </p:cNvSpPr>
          <p:nvPr>
            <p:ph type="title"/>
          </p:nvPr>
        </p:nvSpPr>
        <p:spPr>
          <a:xfrm>
            <a:off x="838200" y="365125"/>
            <a:ext cx="10515599" cy="1325563"/>
          </a:xfrm>
        </p:spPr>
        <p:txBody>
          <a:bodyPr>
            <a:normAutofit/>
          </a:bodyPr>
          <a:lstStyle/>
          <a:p>
            <a:r>
              <a:rPr lang="en-IN" b="1"/>
              <a:t>Cont.</a:t>
            </a:r>
          </a:p>
        </p:txBody>
      </p:sp>
      <p:sp>
        <p:nvSpPr>
          <p:cNvPr id="3" name="Content Placeholder 2">
            <a:extLst>
              <a:ext uri="{FF2B5EF4-FFF2-40B4-BE49-F238E27FC236}">
                <a16:creationId xmlns:a16="http://schemas.microsoft.com/office/drawing/2014/main" id="{E6A1F1DB-E7D1-3E9C-71D1-DE20BDC16B08}"/>
              </a:ext>
            </a:extLst>
          </p:cNvPr>
          <p:cNvSpPr>
            <a:spLocks noGrp="1"/>
          </p:cNvSpPr>
          <p:nvPr>
            <p:ph idx="1"/>
          </p:nvPr>
        </p:nvSpPr>
        <p:spPr>
          <a:xfrm>
            <a:off x="838200" y="1825625"/>
            <a:ext cx="5393361" cy="4351338"/>
          </a:xfrm>
        </p:spPr>
        <p:txBody>
          <a:bodyPr>
            <a:normAutofit/>
          </a:bodyPr>
          <a:lstStyle/>
          <a:p>
            <a:r>
              <a:rPr lang="en-IN" dirty="0"/>
              <a:t>The RNA transcript is nearly identical to the </a:t>
            </a:r>
            <a:r>
              <a:rPr lang="en-IN" b="1" dirty="0"/>
              <a:t>non-template, or coding</a:t>
            </a:r>
            <a:r>
              <a:rPr lang="en-IN" dirty="0"/>
              <a:t>, strand of DNA. However, RNA strands have the base uracil (U) in place of thymine (T), as well as a slightly different sugar in the nucleotide. So, as we can see in the diagram above, each T of the coding strand is replaced with a U in the RNA transcript.</a:t>
            </a:r>
          </a:p>
        </p:txBody>
      </p:sp>
      <p:sp>
        <p:nvSpPr>
          <p:cNvPr id="15" name="Oval 1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ECB9F1F-E58B-173D-F11F-638B45658A1D}"/>
              </a:ext>
            </a:extLst>
          </p:cNvPr>
          <p:cNvPicPr>
            <a:picLocks noChangeAspect="1"/>
          </p:cNvPicPr>
          <p:nvPr/>
        </p:nvPicPr>
        <p:blipFill>
          <a:blip r:embed="rId2"/>
          <a:stretch>
            <a:fillRect/>
          </a:stretch>
        </p:blipFill>
        <p:spPr>
          <a:xfrm>
            <a:off x="6949440" y="928468"/>
            <a:ext cx="4382118" cy="5222950"/>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spTree>
    <p:extLst>
      <p:ext uri="{BB962C8B-B14F-4D97-AF65-F5344CB8AC3E}">
        <p14:creationId xmlns:p14="http://schemas.microsoft.com/office/powerpoint/2010/main" val="1612821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BEE50CB3-2B2D-B1A6-8A43-744FB04C3C85}"/>
              </a:ext>
            </a:extLst>
          </p:cNvPr>
          <p:cNvSpPr>
            <a:spLocks noGrp="1"/>
          </p:cNvSpPr>
          <p:nvPr>
            <p:ph type="title"/>
          </p:nvPr>
        </p:nvSpPr>
        <p:spPr>
          <a:xfrm>
            <a:off x="838200" y="365125"/>
            <a:ext cx="10515599" cy="1325563"/>
          </a:xfrm>
        </p:spPr>
        <p:txBody>
          <a:bodyPr>
            <a:normAutofit/>
          </a:bodyPr>
          <a:lstStyle/>
          <a:p>
            <a:r>
              <a:rPr lang="en-IN"/>
              <a:t>Real copy of DNA</a:t>
            </a:r>
          </a:p>
        </p:txBody>
      </p:sp>
      <p:sp>
        <p:nvSpPr>
          <p:cNvPr id="3" name="Content Placeholder 2">
            <a:extLst>
              <a:ext uri="{FF2B5EF4-FFF2-40B4-BE49-F238E27FC236}">
                <a16:creationId xmlns:a16="http://schemas.microsoft.com/office/drawing/2014/main" id="{29034D59-92CB-E2CC-1D11-0B79BDA046FD}"/>
              </a:ext>
            </a:extLst>
          </p:cNvPr>
          <p:cNvSpPr>
            <a:spLocks noGrp="1"/>
          </p:cNvSpPr>
          <p:nvPr>
            <p:ph idx="1"/>
          </p:nvPr>
        </p:nvSpPr>
        <p:spPr>
          <a:xfrm>
            <a:off x="838200" y="1825625"/>
            <a:ext cx="5393361" cy="4351338"/>
          </a:xfrm>
        </p:spPr>
        <p:txBody>
          <a:bodyPr>
            <a:normAutofit/>
          </a:bodyPr>
          <a:lstStyle/>
          <a:p>
            <a:r>
              <a:rPr lang="en-IN" dirty="0"/>
              <a:t>The picture below shows DNA being transcribed by many RNA polymerases at the same time, each with an RNA "tail" trailing behind it. The polymerases near the start of the gene have short RNA tails, which get longer and longer as the polymerase transcribes more of the gene.</a:t>
            </a:r>
          </a:p>
        </p:txBody>
      </p:sp>
      <p:sp>
        <p:nvSpPr>
          <p:cNvPr id="14"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D0DBC7D-6A31-9B70-9EE0-F1C06F1234EB}"/>
              </a:ext>
            </a:extLst>
          </p:cNvPr>
          <p:cNvPicPr>
            <a:picLocks noChangeAspect="1"/>
          </p:cNvPicPr>
          <p:nvPr/>
        </p:nvPicPr>
        <p:blipFill>
          <a:blip r:embed="rId2"/>
          <a:stretch>
            <a:fillRect/>
          </a:stretch>
        </p:blipFill>
        <p:spPr>
          <a:xfrm>
            <a:off x="6457072" y="1997612"/>
            <a:ext cx="4874488" cy="4153806"/>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spTree>
    <p:extLst>
      <p:ext uri="{BB962C8B-B14F-4D97-AF65-F5344CB8AC3E}">
        <p14:creationId xmlns:p14="http://schemas.microsoft.com/office/powerpoint/2010/main" val="3001244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4A8AE1-9605-41DC-920F-A4B8E8F23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c 9">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90889" flipH="1">
            <a:off x="715850" y="795372"/>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588E4BD-79C0-6495-184D-885C586A9712}"/>
              </a:ext>
            </a:extLst>
          </p:cNvPr>
          <p:cNvSpPr>
            <a:spLocks noGrp="1"/>
          </p:cNvSpPr>
          <p:nvPr>
            <p:ph idx="1"/>
          </p:nvPr>
        </p:nvSpPr>
        <p:spPr>
          <a:xfrm>
            <a:off x="866336" y="1798985"/>
            <a:ext cx="5536397" cy="3935281"/>
          </a:xfrm>
        </p:spPr>
        <p:txBody>
          <a:bodyPr>
            <a:normAutofit/>
          </a:bodyPr>
          <a:lstStyle/>
          <a:p>
            <a:r>
              <a:rPr lang="en-IN" b="1" dirty="0"/>
              <a:t>RNA polymerase will keep transcribing until it gets signals to stop</a:t>
            </a:r>
            <a:r>
              <a:rPr lang="en-IN" dirty="0"/>
              <a:t>. The process of ending transcription is called </a:t>
            </a:r>
            <a:r>
              <a:rPr lang="en-IN" b="1" dirty="0"/>
              <a:t>termination</a:t>
            </a:r>
            <a:r>
              <a:rPr lang="en-IN" dirty="0"/>
              <a:t>, and it happens once the polymerase transcribes a sequence of DNA known as a </a:t>
            </a:r>
            <a:r>
              <a:rPr lang="en-IN" b="1" dirty="0"/>
              <a:t>terminator</a:t>
            </a:r>
            <a:r>
              <a:rPr lang="en-IN" dirty="0"/>
              <a:t>.</a:t>
            </a:r>
          </a:p>
          <a:p>
            <a:endParaRPr lang="en-IN" dirty="0"/>
          </a:p>
        </p:txBody>
      </p:sp>
      <p:sp>
        <p:nvSpPr>
          <p:cNvPr id="12"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2396"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17460" y="4737713"/>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F9A0AB-088C-C54A-7653-5F3FE2893D22}"/>
              </a:ext>
            </a:extLst>
          </p:cNvPr>
          <p:cNvSpPr>
            <a:spLocks noGrp="1"/>
          </p:cNvSpPr>
          <p:nvPr>
            <p:ph type="title"/>
          </p:nvPr>
        </p:nvSpPr>
        <p:spPr>
          <a:xfrm>
            <a:off x="7474281" y="1396686"/>
            <a:ext cx="3240506" cy="4064628"/>
          </a:xfrm>
        </p:spPr>
        <p:txBody>
          <a:bodyPr>
            <a:normAutofit/>
          </a:bodyPr>
          <a:lstStyle/>
          <a:p>
            <a:r>
              <a:rPr lang="en-IN" b="1">
                <a:solidFill>
                  <a:srgbClr val="FFFFFF"/>
                </a:solidFill>
              </a:rPr>
              <a:t>Transcription termination</a:t>
            </a:r>
          </a:p>
        </p:txBody>
      </p:sp>
    </p:spTree>
    <p:extLst>
      <p:ext uri="{BB962C8B-B14F-4D97-AF65-F5344CB8AC3E}">
        <p14:creationId xmlns:p14="http://schemas.microsoft.com/office/powerpoint/2010/main" val="1993195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296FCB-747B-3A84-E334-D3EC9089A1B8}"/>
              </a:ext>
            </a:extLst>
          </p:cNvPr>
          <p:cNvSpPr>
            <a:spLocks noGrp="1"/>
          </p:cNvSpPr>
          <p:nvPr>
            <p:ph type="title"/>
          </p:nvPr>
        </p:nvSpPr>
        <p:spPr>
          <a:xfrm>
            <a:off x="686834" y="591344"/>
            <a:ext cx="3200400" cy="5585619"/>
          </a:xfrm>
        </p:spPr>
        <p:txBody>
          <a:bodyPr>
            <a:normAutofit/>
          </a:bodyPr>
          <a:lstStyle/>
          <a:p>
            <a:r>
              <a:rPr lang="en-IN" b="1">
                <a:solidFill>
                  <a:srgbClr val="FFFFFF"/>
                </a:solidFill>
              </a:rPr>
              <a:t>Termination in bacteria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D83D821-B4F9-F647-1110-F60BE163466B}"/>
              </a:ext>
            </a:extLst>
          </p:cNvPr>
          <p:cNvSpPr>
            <a:spLocks noGrp="1"/>
          </p:cNvSpPr>
          <p:nvPr>
            <p:ph idx="1"/>
          </p:nvPr>
        </p:nvSpPr>
        <p:spPr>
          <a:xfrm>
            <a:off x="4447308" y="591344"/>
            <a:ext cx="6906491" cy="5585619"/>
          </a:xfrm>
        </p:spPr>
        <p:txBody>
          <a:bodyPr anchor="ctr">
            <a:normAutofit/>
          </a:bodyPr>
          <a:lstStyle/>
          <a:p>
            <a:r>
              <a:rPr lang="en-IN" dirty="0"/>
              <a:t>There are two major termination strategies found in bacteria: </a:t>
            </a:r>
          </a:p>
          <a:p>
            <a:pPr marL="0" indent="0">
              <a:buNone/>
            </a:pPr>
            <a:r>
              <a:rPr lang="en-IN" dirty="0"/>
              <a:t>  1. Rho-dependent, and </a:t>
            </a:r>
          </a:p>
          <a:p>
            <a:pPr marL="0" indent="0">
              <a:buNone/>
            </a:pPr>
            <a:r>
              <a:rPr lang="en-IN" dirty="0"/>
              <a:t>  2. Rho-independent.</a:t>
            </a:r>
          </a:p>
          <a:p>
            <a:pPr marL="0" indent="0">
              <a:buNone/>
            </a:pPr>
            <a:endParaRPr lang="en-IN" dirty="0"/>
          </a:p>
          <a:p>
            <a:r>
              <a:rPr lang="en-IN" dirty="0"/>
              <a:t>In </a:t>
            </a:r>
            <a:r>
              <a:rPr lang="en-IN" b="1" dirty="0"/>
              <a:t>Rho-dependent termination</a:t>
            </a:r>
            <a:r>
              <a:rPr lang="en-IN" dirty="0"/>
              <a:t>, the RNA contains a </a:t>
            </a:r>
            <a:r>
              <a:rPr lang="en-IN" b="1" dirty="0"/>
              <a:t>binding site for a protein called Rho factor</a:t>
            </a:r>
            <a:r>
              <a:rPr lang="en-IN" dirty="0"/>
              <a:t>. Rho factor binds to this sequence and </a:t>
            </a:r>
            <a:r>
              <a:rPr lang="en-IN" b="1" dirty="0"/>
              <a:t>starts</a:t>
            </a:r>
            <a:r>
              <a:rPr lang="en-IN" dirty="0"/>
              <a:t> "</a:t>
            </a:r>
            <a:r>
              <a:rPr lang="en-IN" b="1" dirty="0"/>
              <a:t>climbing</a:t>
            </a:r>
            <a:r>
              <a:rPr lang="en-IN" dirty="0"/>
              <a:t>" up the transcript towards </a:t>
            </a:r>
            <a:r>
              <a:rPr lang="en-IN" b="1" dirty="0"/>
              <a:t>RNA polymerase.</a:t>
            </a:r>
          </a:p>
        </p:txBody>
      </p:sp>
    </p:spTree>
    <p:extLst>
      <p:ext uri="{BB962C8B-B14F-4D97-AF65-F5344CB8AC3E}">
        <p14:creationId xmlns:p14="http://schemas.microsoft.com/office/powerpoint/2010/main" val="2418668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AAE121-73F5-D717-59F2-AF5759CB0853}"/>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Cont.</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8D2B596-3116-3609-EC9F-CE69A58F1536}"/>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t>When it catches up with the polymerase at the transcription bubble, </a:t>
            </a:r>
            <a:r>
              <a:rPr lang="en-US" sz="2000" b="1" dirty="0"/>
              <a:t>Rho pulls the RNA transcript</a:t>
            </a:r>
            <a:r>
              <a:rPr lang="en-US" sz="2000" dirty="0"/>
              <a:t> and the template DNA strand apart, releasing the </a:t>
            </a:r>
            <a:r>
              <a:rPr lang="en-US" sz="2000" b="1" dirty="0"/>
              <a:t>RNA molecule and ending transcription</a:t>
            </a:r>
            <a:r>
              <a:rPr lang="en-US" sz="2000" dirty="0"/>
              <a:t>. Another sequence found later in the DNA, called the transcription stop point, causes RNA polymerase to pause and thus </a:t>
            </a:r>
            <a:r>
              <a:rPr lang="en-US" sz="2000" b="1" dirty="0"/>
              <a:t>helps Rho catch up</a:t>
            </a:r>
          </a:p>
        </p:txBody>
      </p:sp>
      <p:pic>
        <p:nvPicPr>
          <p:cNvPr id="5" name="Content Placeholder 4">
            <a:extLst>
              <a:ext uri="{FF2B5EF4-FFF2-40B4-BE49-F238E27FC236}">
                <a16:creationId xmlns:a16="http://schemas.microsoft.com/office/drawing/2014/main" id="{B15B6EC4-B8CE-4102-1330-A1BB4FCE9B5B}"/>
              </a:ext>
            </a:extLst>
          </p:cNvPr>
          <p:cNvPicPr>
            <a:picLocks noGrp="1" noChangeAspect="1"/>
          </p:cNvPicPr>
          <p:nvPr>
            <p:ph idx="1"/>
          </p:nvPr>
        </p:nvPicPr>
        <p:blipFill>
          <a:blip r:embed="rId2"/>
          <a:stretch>
            <a:fillRect/>
          </a:stretch>
        </p:blipFill>
        <p:spPr>
          <a:xfrm>
            <a:off x="4654296" y="1190729"/>
            <a:ext cx="6903720" cy="4872447"/>
          </a:xfrm>
          <a:prstGeom prst="rect">
            <a:avLst/>
          </a:prstGeom>
        </p:spPr>
      </p:pic>
    </p:spTree>
    <p:extLst>
      <p:ext uri="{BB962C8B-B14F-4D97-AF65-F5344CB8AC3E}">
        <p14:creationId xmlns:p14="http://schemas.microsoft.com/office/powerpoint/2010/main" val="596960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1B2A2-1719-418C-54F6-110959A010DC}"/>
              </a:ext>
            </a:extLst>
          </p:cNvPr>
          <p:cNvSpPr>
            <a:spLocks noGrp="1"/>
          </p:cNvSpPr>
          <p:nvPr>
            <p:ph type="title"/>
          </p:nvPr>
        </p:nvSpPr>
        <p:spPr>
          <a:xfrm>
            <a:off x="630936" y="639520"/>
            <a:ext cx="3429000" cy="1719072"/>
          </a:xfrm>
        </p:spPr>
        <p:txBody>
          <a:bodyPr anchor="b">
            <a:normAutofit/>
          </a:bodyPr>
          <a:lstStyle/>
          <a:p>
            <a:r>
              <a:rPr lang="en-IN" sz="3800" b="1"/>
              <a:t>2. Rho-independent termination</a:t>
            </a:r>
            <a:endParaRPr lang="en-IN" sz="38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A823B7-6AE5-DD74-689E-8DEE28E2BFA7}"/>
              </a:ext>
            </a:extLst>
          </p:cNvPr>
          <p:cNvSpPr>
            <a:spLocks noGrp="1"/>
          </p:cNvSpPr>
          <p:nvPr>
            <p:ph idx="1"/>
          </p:nvPr>
        </p:nvSpPr>
        <p:spPr>
          <a:xfrm>
            <a:off x="504326" y="3629464"/>
            <a:ext cx="10651353" cy="2743200"/>
          </a:xfrm>
        </p:spPr>
        <p:txBody>
          <a:bodyPr anchor="t">
            <a:noAutofit/>
          </a:bodyPr>
          <a:lstStyle/>
          <a:p>
            <a:r>
              <a:rPr lang="en-IN" sz="2000" b="1" dirty="0"/>
              <a:t>Rho-independent termination </a:t>
            </a:r>
            <a:r>
              <a:rPr lang="en-IN" sz="2000" dirty="0"/>
              <a:t>depends on </a:t>
            </a:r>
            <a:r>
              <a:rPr lang="en-IN" sz="2000" b="1" dirty="0"/>
              <a:t>specific sequences in the DNA template strand</a:t>
            </a:r>
            <a:r>
              <a:rPr lang="en-IN" sz="2000" dirty="0"/>
              <a:t>. As the RNA polymerase approaches the end of the gene being transcribed, it hits a </a:t>
            </a:r>
            <a:r>
              <a:rPr lang="en-IN" sz="2000" b="1" dirty="0"/>
              <a:t>region rich in C and G </a:t>
            </a:r>
            <a:r>
              <a:rPr lang="en-IN" sz="2000" dirty="0"/>
              <a:t>nucleotides. The RNA transcribed from this region folds back on itself, and the complementary C and G nucleotides bind together. The result is </a:t>
            </a:r>
            <a:r>
              <a:rPr lang="en-IN" sz="2000" b="1" dirty="0"/>
              <a:t>a stable hairpin that causes the polymerase to stall</a:t>
            </a:r>
            <a:r>
              <a:rPr lang="en-IN" sz="2000" dirty="0"/>
              <a:t>.</a:t>
            </a:r>
          </a:p>
          <a:p>
            <a:r>
              <a:rPr lang="en-IN" sz="2000" dirty="0"/>
              <a:t>In a terminator, the hairpin is followed by a stretch of U nucleotides in the RNA, which match up with A nucleotides in the template DNA. The complementary U-A region of the RNA transcript forms only a weak interaction with the template DNA. This, coupled with the stalled polymerase, produces enough instability for the enzyme to fall off and liberate the new RNA transcript.</a:t>
            </a:r>
          </a:p>
        </p:txBody>
      </p:sp>
      <p:pic>
        <p:nvPicPr>
          <p:cNvPr id="5" name="Picture 4">
            <a:extLst>
              <a:ext uri="{FF2B5EF4-FFF2-40B4-BE49-F238E27FC236}">
                <a16:creationId xmlns:a16="http://schemas.microsoft.com/office/drawing/2014/main" id="{107C605B-1CB8-4A84-24A8-F9D41B0EA63C}"/>
              </a:ext>
            </a:extLst>
          </p:cNvPr>
          <p:cNvPicPr>
            <a:picLocks noChangeAspect="1"/>
          </p:cNvPicPr>
          <p:nvPr/>
        </p:nvPicPr>
        <p:blipFill>
          <a:blip r:embed="rId2"/>
          <a:stretch>
            <a:fillRect/>
          </a:stretch>
        </p:blipFill>
        <p:spPr>
          <a:xfrm>
            <a:off x="4724634" y="776726"/>
            <a:ext cx="6903720" cy="2744227"/>
          </a:xfrm>
          <a:prstGeom prst="rect">
            <a:avLst/>
          </a:prstGeom>
        </p:spPr>
      </p:pic>
    </p:spTree>
    <p:extLst>
      <p:ext uri="{BB962C8B-B14F-4D97-AF65-F5344CB8AC3E}">
        <p14:creationId xmlns:p14="http://schemas.microsoft.com/office/powerpoint/2010/main" val="911444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873F2C-2A5A-8448-4E77-70657E49CFB3}"/>
              </a:ext>
            </a:extLst>
          </p:cNvPr>
          <p:cNvSpPr>
            <a:spLocks noGrp="1"/>
          </p:cNvSpPr>
          <p:nvPr>
            <p:ph type="title"/>
          </p:nvPr>
        </p:nvSpPr>
        <p:spPr>
          <a:xfrm>
            <a:off x="838200" y="365125"/>
            <a:ext cx="10515600" cy="1325563"/>
          </a:xfrm>
        </p:spPr>
        <p:txBody>
          <a:bodyPr>
            <a:normAutofit/>
          </a:bodyPr>
          <a:lstStyle/>
          <a:p>
            <a:r>
              <a:rPr lang="en-IN" sz="5400"/>
              <a:t>Termination in Eukaryotes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692DE9-3732-118A-9105-C2B80B6A468E}"/>
              </a:ext>
            </a:extLst>
          </p:cNvPr>
          <p:cNvSpPr>
            <a:spLocks noGrp="1"/>
          </p:cNvSpPr>
          <p:nvPr>
            <p:ph idx="1"/>
          </p:nvPr>
        </p:nvSpPr>
        <p:spPr>
          <a:xfrm>
            <a:off x="838200" y="1929384"/>
            <a:ext cx="10515600" cy="4251960"/>
          </a:xfrm>
        </p:spPr>
        <p:txBody>
          <a:bodyPr>
            <a:noAutofit/>
          </a:bodyPr>
          <a:lstStyle/>
          <a:p>
            <a:r>
              <a:rPr lang="en-IN" sz="2200" dirty="0"/>
              <a:t>In eukaryotes like humans, transcription termination happens differently depending on the type of gene involved. Here, we'll see how termination works for protein-coding genes.</a:t>
            </a:r>
          </a:p>
          <a:p>
            <a:r>
              <a:rPr lang="en-IN" sz="2200" dirty="0"/>
              <a:t>Note: This is a pretty weird mechanism. It does not make complete sense, even to the biologists who study it in great detail. You have been warned!</a:t>
            </a:r>
          </a:p>
          <a:p>
            <a:r>
              <a:rPr lang="en-IN" sz="2200" dirty="0"/>
              <a:t>Termination begins when </a:t>
            </a:r>
            <a:r>
              <a:rPr lang="en-IN" sz="2200" b="1" dirty="0"/>
              <a:t>a polyadenylation signal appears in the RNA transcript</a:t>
            </a:r>
            <a:r>
              <a:rPr lang="en-IN" sz="2200" dirty="0"/>
              <a:t>. This is a sequence of nucleotides that marks where an RNA transcript should end. The polyadenylation signal is recognized by an enzyme that cuts the RNA transcript nearby, releasing it from RNA polymerase.</a:t>
            </a:r>
          </a:p>
          <a:p>
            <a:r>
              <a:rPr lang="en-IN" sz="2200" dirty="0"/>
              <a:t>Oddly enough, RNA polymerase continues transcribing after the transcript is released, often making 500 - 2,000 more nucleotides' worth of RNA</a:t>
            </a:r>
          </a:p>
          <a:p>
            <a:r>
              <a:rPr lang="en-IN" sz="2200" dirty="0"/>
              <a:t>Eventually, it detaches from the DNA through mechanisms that are not yet fully understood. The </a:t>
            </a:r>
            <a:r>
              <a:rPr lang="en-IN" sz="2200" b="1" dirty="0"/>
              <a:t>extra RNA is not usually translated </a:t>
            </a:r>
            <a:r>
              <a:rPr lang="en-IN" sz="2200" dirty="0"/>
              <a:t>and seems to be wasteful by the product of transcription.</a:t>
            </a:r>
          </a:p>
        </p:txBody>
      </p:sp>
    </p:spTree>
    <p:extLst>
      <p:ext uri="{BB962C8B-B14F-4D97-AF65-F5344CB8AC3E}">
        <p14:creationId xmlns:p14="http://schemas.microsoft.com/office/powerpoint/2010/main" val="1825207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Freeform: Shape 1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653893C7-342D-EF41-BE50-33B01DD006BC}"/>
              </a:ext>
            </a:extLst>
          </p:cNvPr>
          <p:cNvPicPr>
            <a:picLocks noChangeAspect="1"/>
          </p:cNvPicPr>
          <p:nvPr/>
        </p:nvPicPr>
        <p:blipFill>
          <a:blip r:embed="rId2"/>
          <a:stretch>
            <a:fillRect/>
          </a:stretch>
        </p:blipFill>
        <p:spPr>
          <a:xfrm>
            <a:off x="6428936" y="1964055"/>
            <a:ext cx="4945769" cy="293150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3" name="Arc 1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4CD185-2C74-CA80-F2D3-2A4DA0F8E8CA}"/>
              </a:ext>
            </a:extLst>
          </p:cNvPr>
          <p:cNvSpPr>
            <a:spLocks noGrp="1"/>
          </p:cNvSpPr>
          <p:nvPr>
            <p:ph type="title"/>
          </p:nvPr>
        </p:nvSpPr>
        <p:spPr>
          <a:xfrm>
            <a:off x="838201" y="479493"/>
            <a:ext cx="5257800" cy="1325563"/>
          </a:xfrm>
        </p:spPr>
        <p:txBody>
          <a:bodyPr>
            <a:normAutofit/>
          </a:bodyPr>
          <a:lstStyle/>
          <a:p>
            <a:r>
              <a:rPr lang="en-IN" b="1"/>
              <a:t>Types of RNA</a:t>
            </a:r>
          </a:p>
        </p:txBody>
      </p:sp>
      <p:sp>
        <p:nvSpPr>
          <p:cNvPr id="3" name="Content Placeholder 2">
            <a:extLst>
              <a:ext uri="{FF2B5EF4-FFF2-40B4-BE49-F238E27FC236}">
                <a16:creationId xmlns:a16="http://schemas.microsoft.com/office/drawing/2014/main" id="{5E1385DC-E4F4-65EB-5DE3-9F0112211710}"/>
              </a:ext>
            </a:extLst>
          </p:cNvPr>
          <p:cNvSpPr>
            <a:spLocks noGrp="1"/>
          </p:cNvSpPr>
          <p:nvPr>
            <p:ph idx="1"/>
          </p:nvPr>
        </p:nvSpPr>
        <p:spPr>
          <a:xfrm>
            <a:off x="838201" y="1984443"/>
            <a:ext cx="5257800" cy="4192520"/>
          </a:xfrm>
        </p:spPr>
        <p:txBody>
          <a:bodyPr>
            <a:normAutofit/>
          </a:bodyPr>
          <a:lstStyle/>
          <a:p>
            <a:pPr marL="0" indent="0">
              <a:buNone/>
            </a:pPr>
            <a:r>
              <a:rPr lang="en-IN" dirty="0"/>
              <a:t>In both Pro and Eukaryotes 3 main classes of RNA molecules exist:</a:t>
            </a:r>
          </a:p>
          <a:p>
            <a:pPr marL="514350" indent="-514350">
              <a:buFont typeface="+mj-lt"/>
              <a:buAutoNum type="arabicPeriod"/>
            </a:pPr>
            <a:r>
              <a:rPr lang="en-IN" dirty="0"/>
              <a:t>Messenger RNA(</a:t>
            </a:r>
            <a:r>
              <a:rPr lang="en-IN" b="1" dirty="0"/>
              <a:t>mRNA</a:t>
            </a:r>
            <a:r>
              <a:rPr lang="en-IN" dirty="0"/>
              <a:t>)</a:t>
            </a:r>
          </a:p>
          <a:p>
            <a:pPr marL="514350" indent="-514350">
              <a:buFont typeface="+mj-lt"/>
              <a:buAutoNum type="arabicPeriod"/>
            </a:pPr>
            <a:r>
              <a:rPr lang="en-IN" dirty="0"/>
              <a:t>Transfer RNA(</a:t>
            </a:r>
            <a:r>
              <a:rPr lang="en-IN" b="1" dirty="0"/>
              <a:t>tRNA</a:t>
            </a:r>
            <a:r>
              <a:rPr lang="en-IN" dirty="0"/>
              <a:t>)</a:t>
            </a:r>
          </a:p>
          <a:p>
            <a:pPr marL="514350" indent="-514350">
              <a:buFont typeface="+mj-lt"/>
              <a:buAutoNum type="arabicPeriod"/>
            </a:pPr>
            <a:r>
              <a:rPr lang="en-IN" dirty="0"/>
              <a:t>Ribosomal RNA(</a:t>
            </a:r>
            <a:r>
              <a:rPr lang="en-IN" b="1" dirty="0"/>
              <a:t>rRNA</a:t>
            </a:r>
            <a:r>
              <a:rPr lang="en-IN" dirty="0"/>
              <a:t>)</a:t>
            </a:r>
          </a:p>
          <a:p>
            <a:pPr marL="0" indent="0">
              <a:buNone/>
            </a:pPr>
            <a:endParaRPr lang="en-IN" dirty="0"/>
          </a:p>
          <a:p>
            <a:endParaRPr lang="en-IN" dirty="0"/>
          </a:p>
        </p:txBody>
      </p:sp>
    </p:spTree>
    <p:extLst>
      <p:ext uri="{BB962C8B-B14F-4D97-AF65-F5344CB8AC3E}">
        <p14:creationId xmlns:p14="http://schemas.microsoft.com/office/powerpoint/2010/main" val="3904401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642B11-E2DD-7912-B95F-90B5C67C3B1E}"/>
              </a:ext>
            </a:extLst>
          </p:cNvPr>
          <p:cNvSpPr>
            <a:spLocks noGrp="1"/>
          </p:cNvSpPr>
          <p:nvPr>
            <p:ph type="title"/>
          </p:nvPr>
        </p:nvSpPr>
        <p:spPr>
          <a:xfrm>
            <a:off x="630936" y="640080"/>
            <a:ext cx="4818888" cy="1481328"/>
          </a:xfrm>
        </p:spPr>
        <p:txBody>
          <a:bodyPr anchor="b">
            <a:normAutofit/>
          </a:bodyPr>
          <a:lstStyle/>
          <a:p>
            <a:r>
              <a:rPr lang="en-IN" sz="4600"/>
              <a:t>What happens to the RNA transcript?</a:t>
            </a:r>
          </a:p>
        </p:txBody>
      </p:sp>
      <p:sp>
        <p:nvSpPr>
          <p:cNvPr id="2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84DD4E-AE42-A202-F534-247142B1235D}"/>
              </a:ext>
            </a:extLst>
          </p:cNvPr>
          <p:cNvSpPr>
            <a:spLocks noGrp="1"/>
          </p:cNvSpPr>
          <p:nvPr>
            <p:ph idx="1"/>
          </p:nvPr>
        </p:nvSpPr>
        <p:spPr>
          <a:xfrm>
            <a:off x="0" y="2660904"/>
            <a:ext cx="5449824" cy="3547872"/>
          </a:xfrm>
        </p:spPr>
        <p:txBody>
          <a:bodyPr anchor="t">
            <a:noAutofit/>
          </a:bodyPr>
          <a:lstStyle/>
          <a:p>
            <a:r>
              <a:rPr lang="en-IN" sz="1800" dirty="0"/>
              <a:t>After termination, transcription is finished. An RNA transcript that is ready to be used in translation is called a messenger RNA (mRNA). In bacteria, RNA transcripts are ready to be translated right after transcription. In fact, they're actually ready a little sooner than that: translation may start while transcription is still going on</a:t>
            </a:r>
          </a:p>
          <a:p>
            <a:r>
              <a:rPr lang="en-IN" sz="1800" dirty="0"/>
              <a:t>In the diagram below, mRNAs are being transcribed from several different genes. Although transcription is still in progress</a:t>
            </a:r>
            <a:r>
              <a:rPr lang="en-IN" sz="1800" b="1" dirty="0"/>
              <a:t>, ribosomes have attached each mRNA and begun to translate it into protein</a:t>
            </a:r>
            <a:r>
              <a:rPr lang="en-IN" sz="1800" dirty="0"/>
              <a:t>. When an mRNA is being translated by multiple ribosomes, the mRNA and ribosomes together are said to form a polyribosome.</a:t>
            </a:r>
          </a:p>
        </p:txBody>
      </p:sp>
      <p:pic>
        <p:nvPicPr>
          <p:cNvPr id="5" name="Picture 4">
            <a:extLst>
              <a:ext uri="{FF2B5EF4-FFF2-40B4-BE49-F238E27FC236}">
                <a16:creationId xmlns:a16="http://schemas.microsoft.com/office/drawing/2014/main" id="{42B67D4E-7474-76AE-299B-08D4A6E2C232}"/>
              </a:ext>
            </a:extLst>
          </p:cNvPr>
          <p:cNvPicPr>
            <a:picLocks noChangeAspect="1"/>
          </p:cNvPicPr>
          <p:nvPr/>
        </p:nvPicPr>
        <p:blipFill rotWithShape="1">
          <a:blip r:embed="rId2"/>
          <a:srcRect l="33196" r="30054"/>
          <a:stretch/>
        </p:blipFill>
        <p:spPr>
          <a:xfrm>
            <a:off x="6099048" y="727652"/>
            <a:ext cx="5458968" cy="5458968"/>
          </a:xfrm>
          <a:prstGeom prst="rect">
            <a:avLst/>
          </a:prstGeom>
        </p:spPr>
      </p:pic>
    </p:spTree>
    <p:extLst>
      <p:ext uri="{BB962C8B-B14F-4D97-AF65-F5344CB8AC3E}">
        <p14:creationId xmlns:p14="http://schemas.microsoft.com/office/powerpoint/2010/main" val="4210437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E1516C-F009-1785-BBD8-017435A2395B}"/>
              </a:ext>
            </a:extLst>
          </p:cNvPr>
          <p:cNvSpPr>
            <a:spLocks noGrp="1"/>
          </p:cNvSpPr>
          <p:nvPr>
            <p:ph type="title"/>
          </p:nvPr>
        </p:nvSpPr>
        <p:spPr>
          <a:xfrm>
            <a:off x="686834" y="1153572"/>
            <a:ext cx="3200400" cy="4461163"/>
          </a:xfrm>
        </p:spPr>
        <p:txBody>
          <a:bodyPr>
            <a:normAutofit/>
          </a:bodyPr>
          <a:lstStyle/>
          <a:p>
            <a:r>
              <a:rPr lang="en-IN" sz="3700" b="1">
                <a:solidFill>
                  <a:srgbClr val="FFFFFF"/>
                </a:solidFill>
              </a:rPr>
              <a:t>Why can transcription and translation happen simultaneously for an mRNA in bacteria? </a:t>
            </a:r>
            <a:br>
              <a:rPr lang="en-IN" sz="3700" b="1">
                <a:solidFill>
                  <a:srgbClr val="FFFFFF"/>
                </a:solidFill>
              </a:rPr>
            </a:br>
            <a:endParaRPr lang="en-IN" sz="37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5D4B691-9384-488B-14E9-B1DBA171E461}"/>
              </a:ext>
            </a:extLst>
          </p:cNvPr>
          <p:cNvSpPr>
            <a:spLocks noGrp="1"/>
          </p:cNvSpPr>
          <p:nvPr>
            <p:ph idx="1"/>
          </p:nvPr>
        </p:nvSpPr>
        <p:spPr>
          <a:xfrm>
            <a:off x="4447308" y="591344"/>
            <a:ext cx="6906491" cy="5585619"/>
          </a:xfrm>
        </p:spPr>
        <p:txBody>
          <a:bodyPr anchor="ctr">
            <a:normAutofit/>
          </a:bodyPr>
          <a:lstStyle/>
          <a:p>
            <a:pPr marL="0" indent="0">
              <a:buNone/>
            </a:pPr>
            <a:r>
              <a:rPr lang="en-IN" sz="2600" dirty="0"/>
              <a:t>One reason is that these processes occur in the same </a:t>
            </a:r>
            <a:r>
              <a:rPr lang="en-IN" sz="2600" b="1" dirty="0"/>
              <a:t>5' to 3' direction</a:t>
            </a:r>
            <a:r>
              <a:rPr lang="en-IN" sz="2600" dirty="0"/>
              <a:t>. That means one can follow or "</a:t>
            </a:r>
            <a:r>
              <a:rPr lang="en-IN" sz="2600" b="1" dirty="0"/>
              <a:t>chase" another that's still occurring</a:t>
            </a:r>
            <a:r>
              <a:rPr lang="en-IN" sz="2600" dirty="0"/>
              <a:t>. Also, in bacteria, there are </a:t>
            </a:r>
            <a:r>
              <a:rPr lang="en-IN" sz="2600" b="1" dirty="0"/>
              <a:t>no internal membrane </a:t>
            </a:r>
            <a:r>
              <a:rPr lang="en-IN" sz="2600" dirty="0"/>
              <a:t>compartments to separate transcription from translation.</a:t>
            </a:r>
          </a:p>
          <a:p>
            <a:pPr marL="0" indent="0">
              <a:buNone/>
            </a:pPr>
            <a:r>
              <a:rPr lang="en-IN" sz="2600" dirty="0"/>
              <a:t>The picture is </a:t>
            </a:r>
            <a:r>
              <a:rPr lang="en-IN" sz="2600" b="1" dirty="0"/>
              <a:t>different</a:t>
            </a:r>
            <a:r>
              <a:rPr lang="en-IN" sz="2600" dirty="0"/>
              <a:t> in the cells of </a:t>
            </a:r>
            <a:r>
              <a:rPr lang="en-IN" sz="2600" b="1" dirty="0"/>
              <a:t>humans</a:t>
            </a:r>
            <a:r>
              <a:rPr lang="en-IN" sz="2600" dirty="0"/>
              <a:t> and other </a:t>
            </a:r>
            <a:r>
              <a:rPr lang="en-IN" sz="2600" b="1" dirty="0"/>
              <a:t>eukaryotes</a:t>
            </a:r>
            <a:r>
              <a:rPr lang="en-IN" sz="2600" dirty="0"/>
              <a:t>. That's because transcription happens in the </a:t>
            </a:r>
            <a:r>
              <a:rPr lang="en-IN" sz="2600" b="1" dirty="0"/>
              <a:t>nucleus</a:t>
            </a:r>
            <a:r>
              <a:rPr lang="en-IN" sz="2600" dirty="0"/>
              <a:t> of human cells, while translation happens in the </a:t>
            </a:r>
            <a:r>
              <a:rPr lang="en-IN" sz="2600" b="1" dirty="0"/>
              <a:t>cytosol</a:t>
            </a:r>
            <a:r>
              <a:rPr lang="en-IN" sz="2600" dirty="0"/>
              <a:t>. Also, in eukaryotes, RNA molecules need to go through </a:t>
            </a:r>
            <a:r>
              <a:rPr lang="en-IN" sz="2600" b="1" dirty="0"/>
              <a:t>special processing </a:t>
            </a:r>
            <a:r>
              <a:rPr lang="en-IN" sz="2600" dirty="0"/>
              <a:t>steps before translation. That means translation can't start until transcription and RNA processing are fully finished</a:t>
            </a:r>
          </a:p>
        </p:txBody>
      </p:sp>
    </p:spTree>
    <p:extLst>
      <p:ext uri="{BB962C8B-B14F-4D97-AF65-F5344CB8AC3E}">
        <p14:creationId xmlns:p14="http://schemas.microsoft.com/office/powerpoint/2010/main" val="1805993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9C0AD5-AC4D-6D36-5CC0-C5E57C9350A9}"/>
              </a:ext>
            </a:extLst>
          </p:cNvPr>
          <p:cNvSpPr>
            <a:spLocks noGrp="1"/>
          </p:cNvSpPr>
          <p:nvPr>
            <p:ph type="title"/>
          </p:nvPr>
        </p:nvSpPr>
        <p:spPr>
          <a:xfrm>
            <a:off x="630936" y="639520"/>
            <a:ext cx="3429000" cy="1719072"/>
          </a:xfrm>
        </p:spPr>
        <p:txBody>
          <a:bodyPr anchor="b">
            <a:normAutofit/>
          </a:bodyPr>
          <a:lstStyle/>
          <a:p>
            <a:r>
              <a:rPr lang="en-IN" sz="3800"/>
              <a:t>Eukaryotic RNA modifications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36188F-8271-F448-E7A4-AA3103E5D713}"/>
              </a:ext>
            </a:extLst>
          </p:cNvPr>
          <p:cNvSpPr>
            <a:spLocks noGrp="1"/>
          </p:cNvSpPr>
          <p:nvPr>
            <p:ph idx="1"/>
          </p:nvPr>
        </p:nvSpPr>
        <p:spPr>
          <a:xfrm>
            <a:off x="589936" y="3716592"/>
            <a:ext cx="11194026" cy="3377381"/>
          </a:xfrm>
        </p:spPr>
        <p:txBody>
          <a:bodyPr anchor="t">
            <a:noAutofit/>
          </a:bodyPr>
          <a:lstStyle/>
          <a:p>
            <a:pPr marL="0" indent="0">
              <a:buNone/>
            </a:pPr>
            <a:r>
              <a:rPr lang="en-IN" sz="2200" dirty="0"/>
              <a:t>In bacteria, RNA transcripts can act as </a:t>
            </a:r>
            <a:r>
              <a:rPr lang="en-IN" sz="2200" b="1" dirty="0"/>
              <a:t>messenger RNAs (mRNAs) </a:t>
            </a:r>
            <a:r>
              <a:rPr lang="en-IN" sz="2200" dirty="0"/>
              <a:t>right away. In eukaryotes, the transcript of a protein-coding gene is called a </a:t>
            </a:r>
            <a:r>
              <a:rPr lang="en-IN" sz="2200" b="1" dirty="0"/>
              <a:t>pre-mRNA</a:t>
            </a:r>
            <a:r>
              <a:rPr lang="en-IN" sz="2200" dirty="0"/>
              <a:t> and must go through extra processing before it can direct translation.</a:t>
            </a:r>
          </a:p>
          <a:p>
            <a:r>
              <a:rPr lang="en-IN" sz="2200" dirty="0"/>
              <a:t>Eukaryotic pre-mRNAs must have their ends modified, by addition of a </a:t>
            </a:r>
            <a:r>
              <a:rPr lang="en-IN" sz="2200" b="1" dirty="0"/>
              <a:t>5' cap </a:t>
            </a:r>
            <a:r>
              <a:rPr lang="en-IN" sz="2200" dirty="0"/>
              <a:t>(at the beginning) </a:t>
            </a:r>
            <a:r>
              <a:rPr lang="en-IN" sz="2200" b="1" dirty="0"/>
              <a:t>and 3' poly-A tail </a:t>
            </a:r>
            <a:r>
              <a:rPr lang="en-IN" sz="2200" dirty="0"/>
              <a:t>(at the end).</a:t>
            </a:r>
          </a:p>
          <a:p>
            <a:r>
              <a:rPr lang="en-IN" sz="2200" dirty="0"/>
              <a:t>Many eukaryotic pre-mRNAs undergo </a:t>
            </a:r>
            <a:r>
              <a:rPr lang="en-IN" sz="2200" b="1" dirty="0"/>
              <a:t>splicing</a:t>
            </a:r>
            <a:r>
              <a:rPr lang="en-IN" sz="2200" dirty="0"/>
              <a:t>. In this process, parts of the pre-mRNA (called </a:t>
            </a:r>
            <a:r>
              <a:rPr lang="en-IN" sz="2200" b="1" dirty="0"/>
              <a:t>introns</a:t>
            </a:r>
            <a:r>
              <a:rPr lang="en-IN" sz="2200" dirty="0"/>
              <a:t>) are chopped out, and the remaining pieces (called </a:t>
            </a:r>
            <a:r>
              <a:rPr lang="en-IN" sz="2200" b="1" dirty="0"/>
              <a:t>exons</a:t>
            </a:r>
            <a:r>
              <a:rPr lang="en-IN" sz="2200" dirty="0"/>
              <a:t>) are stuck back together.</a:t>
            </a:r>
          </a:p>
        </p:txBody>
      </p:sp>
      <p:pic>
        <p:nvPicPr>
          <p:cNvPr id="5" name="Picture 4">
            <a:extLst>
              <a:ext uri="{FF2B5EF4-FFF2-40B4-BE49-F238E27FC236}">
                <a16:creationId xmlns:a16="http://schemas.microsoft.com/office/drawing/2014/main" id="{4DEE1714-C473-D199-AC58-6418362F15CA}"/>
              </a:ext>
            </a:extLst>
          </p:cNvPr>
          <p:cNvPicPr>
            <a:picLocks noChangeAspect="1"/>
          </p:cNvPicPr>
          <p:nvPr/>
        </p:nvPicPr>
        <p:blipFill>
          <a:blip r:embed="rId2"/>
          <a:stretch>
            <a:fillRect/>
          </a:stretch>
        </p:blipFill>
        <p:spPr>
          <a:xfrm>
            <a:off x="5288280" y="258674"/>
            <a:ext cx="6903720" cy="3365562"/>
          </a:xfrm>
          <a:prstGeom prst="rect">
            <a:avLst/>
          </a:prstGeom>
        </p:spPr>
      </p:pic>
    </p:spTree>
    <p:extLst>
      <p:ext uri="{BB962C8B-B14F-4D97-AF65-F5344CB8AC3E}">
        <p14:creationId xmlns:p14="http://schemas.microsoft.com/office/powerpoint/2010/main" val="2983931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Arc 15">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96F2C8B2-F409-8FA9-570F-68C47F6B01B2}"/>
              </a:ext>
            </a:extLst>
          </p:cNvPr>
          <p:cNvSpPr>
            <a:spLocks noGrp="1"/>
          </p:cNvSpPr>
          <p:nvPr>
            <p:ph type="title"/>
          </p:nvPr>
        </p:nvSpPr>
        <p:spPr>
          <a:xfrm>
            <a:off x="838200" y="365125"/>
            <a:ext cx="10515599" cy="1325563"/>
          </a:xfrm>
        </p:spPr>
        <p:txBody>
          <a:bodyPr>
            <a:normAutofit/>
          </a:bodyPr>
          <a:lstStyle/>
          <a:p>
            <a:r>
              <a:rPr lang="en-IN"/>
              <a:t>Cont.</a:t>
            </a:r>
          </a:p>
        </p:txBody>
      </p:sp>
      <p:sp>
        <p:nvSpPr>
          <p:cNvPr id="7" name="Content Placeholder 6">
            <a:extLst>
              <a:ext uri="{FF2B5EF4-FFF2-40B4-BE49-F238E27FC236}">
                <a16:creationId xmlns:a16="http://schemas.microsoft.com/office/drawing/2014/main" id="{54AFCADD-4E9A-20A6-AD06-78990E459780}"/>
              </a:ext>
            </a:extLst>
          </p:cNvPr>
          <p:cNvSpPr>
            <a:spLocks noGrp="1"/>
          </p:cNvSpPr>
          <p:nvPr>
            <p:ph idx="1"/>
          </p:nvPr>
        </p:nvSpPr>
        <p:spPr>
          <a:xfrm>
            <a:off x="838200" y="1825625"/>
            <a:ext cx="5393361" cy="4351338"/>
          </a:xfrm>
        </p:spPr>
        <p:txBody>
          <a:bodyPr>
            <a:normAutofit/>
          </a:bodyPr>
          <a:lstStyle/>
          <a:p>
            <a:r>
              <a:rPr lang="en-IN" dirty="0"/>
              <a:t>End modifications increase the stability of the mRNA, while </a:t>
            </a:r>
            <a:r>
              <a:rPr lang="en-IN" b="1" dirty="0"/>
              <a:t>splicing</a:t>
            </a:r>
            <a:r>
              <a:rPr lang="en-IN" dirty="0"/>
              <a:t> gives the mRNA its </a:t>
            </a:r>
            <a:r>
              <a:rPr lang="en-IN" b="1" dirty="0"/>
              <a:t>correct</a:t>
            </a:r>
            <a:r>
              <a:rPr lang="en-IN" dirty="0"/>
              <a:t> sequence. (If the introns are not removed, they'll be translated along with the exons, producing a "gibberish" polypeptide.)</a:t>
            </a:r>
          </a:p>
        </p:txBody>
      </p:sp>
      <p:sp>
        <p:nvSpPr>
          <p:cNvPr id="18" name="Oval 1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CEB7E25A-714D-B0FA-E6F0-84A1C16E33D1}"/>
              </a:ext>
            </a:extLst>
          </p:cNvPr>
          <p:cNvPicPr>
            <a:picLocks noChangeAspect="1"/>
          </p:cNvPicPr>
          <p:nvPr/>
        </p:nvPicPr>
        <p:blipFill>
          <a:blip r:embed="rId2"/>
          <a:stretch>
            <a:fillRect/>
          </a:stretch>
        </p:blipFill>
        <p:spPr>
          <a:xfrm>
            <a:off x="6371303" y="1327355"/>
            <a:ext cx="5265173" cy="4999703"/>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spTree>
    <p:extLst>
      <p:ext uri="{BB962C8B-B14F-4D97-AF65-F5344CB8AC3E}">
        <p14:creationId xmlns:p14="http://schemas.microsoft.com/office/powerpoint/2010/main" val="3152090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6D66FB-7994-CD0A-A933-6F2ADD91FCE6}"/>
              </a:ext>
            </a:extLst>
          </p:cNvPr>
          <p:cNvSpPr>
            <a:spLocks noGrp="1"/>
          </p:cNvSpPr>
          <p:nvPr>
            <p:ph type="title"/>
          </p:nvPr>
        </p:nvSpPr>
        <p:spPr>
          <a:xfrm>
            <a:off x="686834" y="591344"/>
            <a:ext cx="3200400" cy="5585619"/>
          </a:xfrm>
        </p:spPr>
        <p:txBody>
          <a:bodyPr>
            <a:normAutofit/>
          </a:bodyPr>
          <a:lstStyle/>
          <a:p>
            <a:r>
              <a:rPr lang="en-IN" b="1">
                <a:solidFill>
                  <a:srgbClr val="FFFFFF"/>
                </a:solidFill>
              </a:rPr>
              <a:t>Eukaryotic pre-mRNA processing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F23B623-BA1B-2BFF-1C83-B5F4B3F5D5B8}"/>
              </a:ext>
            </a:extLst>
          </p:cNvPr>
          <p:cNvSpPr>
            <a:spLocks noGrp="1"/>
          </p:cNvSpPr>
          <p:nvPr>
            <p:ph idx="1"/>
          </p:nvPr>
        </p:nvSpPr>
        <p:spPr>
          <a:xfrm>
            <a:off x="4447308" y="591344"/>
            <a:ext cx="6906491" cy="6266656"/>
          </a:xfrm>
        </p:spPr>
        <p:txBody>
          <a:bodyPr anchor="ctr">
            <a:normAutofit/>
          </a:bodyPr>
          <a:lstStyle/>
          <a:p>
            <a:r>
              <a:rPr lang="en-IN" sz="2000" dirty="0"/>
              <a:t>In bacteria, RNA transcripts are ready to act as messenger RNAs and get translated into proteins right away. In eukaryotes, things are a little more </a:t>
            </a:r>
            <a:r>
              <a:rPr lang="en-IN" sz="2000" b="1" dirty="0"/>
              <a:t>complex</a:t>
            </a:r>
            <a:r>
              <a:rPr lang="en-IN" sz="2000" dirty="0"/>
              <a:t>, though in a pretty interesting way. The molecule that's directly made by transcription in one of your (eukaryotic) cells is called </a:t>
            </a:r>
            <a:r>
              <a:rPr lang="en-IN" sz="2000" b="1" dirty="0"/>
              <a:t>a pre-mRNA</a:t>
            </a:r>
            <a:r>
              <a:rPr lang="en-IN" sz="2000" dirty="0"/>
              <a:t>, reflecting that it needs to go through a few more steps to become an actual messenger RNA (mRNA). These are:</a:t>
            </a:r>
          </a:p>
          <a:p>
            <a:r>
              <a:rPr lang="en-IN" sz="2000" dirty="0"/>
              <a:t>Addition of a </a:t>
            </a:r>
            <a:r>
              <a:rPr lang="en-IN" sz="2000" b="1" dirty="0"/>
              <a:t>5' cap </a:t>
            </a:r>
            <a:r>
              <a:rPr lang="en-IN" sz="2000" dirty="0"/>
              <a:t>to the beginning of the RNA</a:t>
            </a:r>
          </a:p>
          <a:p>
            <a:r>
              <a:rPr lang="en-IN" sz="2000" dirty="0"/>
              <a:t>Addition of </a:t>
            </a:r>
            <a:r>
              <a:rPr lang="en-IN" sz="2000" b="1" dirty="0"/>
              <a:t>a poly-A tail (tail of A nucleotides) </a:t>
            </a:r>
            <a:r>
              <a:rPr lang="en-IN" sz="2000" dirty="0"/>
              <a:t>to the end of the RNA</a:t>
            </a:r>
          </a:p>
          <a:p>
            <a:r>
              <a:rPr lang="en-IN" sz="2000" dirty="0"/>
              <a:t>Chopping out of </a:t>
            </a:r>
            <a:r>
              <a:rPr lang="en-IN" sz="2000" b="1" dirty="0"/>
              <a:t>introns, or "junk"</a:t>
            </a:r>
            <a:r>
              <a:rPr lang="en-IN" sz="2000" dirty="0"/>
              <a:t> sequences, and pasting together of the remaining, good sequences (</a:t>
            </a:r>
            <a:r>
              <a:rPr lang="en-IN" sz="2000" b="1" dirty="0"/>
              <a:t>exons</a:t>
            </a:r>
            <a:r>
              <a:rPr lang="en-IN" sz="2000" dirty="0"/>
              <a:t>)</a:t>
            </a:r>
          </a:p>
          <a:p>
            <a:r>
              <a:rPr lang="en-IN" sz="2000" b="1" dirty="0"/>
              <a:t>Once it's completed these steps, the RNA is a mature mRNA</a:t>
            </a:r>
            <a:r>
              <a:rPr lang="en-IN" sz="2000" dirty="0"/>
              <a:t>. It can travel </a:t>
            </a:r>
            <a:r>
              <a:rPr lang="en-IN" sz="2000" b="1" dirty="0"/>
              <a:t>out</a:t>
            </a:r>
            <a:r>
              <a:rPr lang="en-IN" sz="2000" dirty="0"/>
              <a:t> of the </a:t>
            </a:r>
            <a:r>
              <a:rPr lang="en-IN" sz="2000" b="1" dirty="0"/>
              <a:t>nucleus</a:t>
            </a:r>
            <a:r>
              <a:rPr lang="en-IN" sz="2000" dirty="0"/>
              <a:t> and be used to make a </a:t>
            </a:r>
            <a:r>
              <a:rPr lang="en-IN" sz="2000" b="1" dirty="0"/>
              <a:t>protein</a:t>
            </a:r>
            <a:r>
              <a:rPr lang="en-IN" sz="2000" dirty="0"/>
              <a:t>.</a:t>
            </a:r>
          </a:p>
          <a:p>
            <a:endParaRPr lang="en-IN" sz="2000" dirty="0"/>
          </a:p>
        </p:txBody>
      </p:sp>
    </p:spTree>
    <p:extLst>
      <p:ext uri="{BB962C8B-B14F-4D97-AF65-F5344CB8AC3E}">
        <p14:creationId xmlns:p14="http://schemas.microsoft.com/office/powerpoint/2010/main" val="796220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08BDEE-0043-1CCD-0ED7-2BD38D50D19D}"/>
              </a:ext>
            </a:extLst>
          </p:cNvPr>
          <p:cNvSpPr>
            <a:spLocks noGrp="1"/>
          </p:cNvSpPr>
          <p:nvPr>
            <p:ph type="title"/>
          </p:nvPr>
        </p:nvSpPr>
        <p:spPr>
          <a:xfrm>
            <a:off x="643467" y="640080"/>
            <a:ext cx="3096427" cy="5613236"/>
          </a:xfrm>
        </p:spPr>
        <p:txBody>
          <a:bodyPr anchor="ctr">
            <a:normAutofit/>
          </a:bodyPr>
          <a:lstStyle/>
          <a:p>
            <a:r>
              <a:rPr lang="en-IN">
                <a:solidFill>
                  <a:srgbClr val="FFFFFF"/>
                </a:solidFill>
              </a:rPr>
              <a:t>5' cap and poly-A tail</a:t>
            </a:r>
          </a:p>
        </p:txBody>
      </p:sp>
      <p:sp>
        <p:nvSpPr>
          <p:cNvPr id="3" name="Content Placeholder 2">
            <a:extLst>
              <a:ext uri="{FF2B5EF4-FFF2-40B4-BE49-F238E27FC236}">
                <a16:creationId xmlns:a16="http://schemas.microsoft.com/office/drawing/2014/main" id="{031CB607-59B2-3C79-5E7D-E0548862DD4D}"/>
              </a:ext>
            </a:extLst>
          </p:cNvPr>
          <p:cNvSpPr>
            <a:spLocks noGrp="1"/>
          </p:cNvSpPr>
          <p:nvPr>
            <p:ph idx="1"/>
          </p:nvPr>
        </p:nvSpPr>
        <p:spPr>
          <a:xfrm>
            <a:off x="4699818" y="640082"/>
            <a:ext cx="6848715" cy="3253492"/>
          </a:xfrm>
        </p:spPr>
        <p:txBody>
          <a:bodyPr anchor="ctr">
            <a:noAutofit/>
          </a:bodyPr>
          <a:lstStyle/>
          <a:p>
            <a:r>
              <a:rPr lang="en-IN" sz="2000" dirty="0"/>
              <a:t>The </a:t>
            </a:r>
            <a:r>
              <a:rPr lang="en-IN" sz="2000" b="1" dirty="0"/>
              <a:t>5’ cap </a:t>
            </a:r>
            <a:r>
              <a:rPr lang="en-IN" sz="2000" dirty="0"/>
              <a:t>is added to the </a:t>
            </a:r>
            <a:r>
              <a:rPr lang="en-IN" sz="2000" b="1" dirty="0"/>
              <a:t>first</a:t>
            </a:r>
            <a:r>
              <a:rPr lang="en-IN" sz="2000" dirty="0"/>
              <a:t> nucleotide in the transcript during transcription. The cap is a modified guanine (G) nucleotide, and it protects the transcript from being broken down. It also helps the ribosome </a:t>
            </a:r>
            <a:r>
              <a:rPr lang="en-IN" sz="2000" b="1" dirty="0"/>
              <a:t>attach</a:t>
            </a:r>
            <a:r>
              <a:rPr lang="en-IN" sz="2000" dirty="0"/>
              <a:t> to the mRNA and start reading it to make a protein</a:t>
            </a:r>
          </a:p>
          <a:p>
            <a:pPr marL="0" indent="0">
              <a:buNone/>
            </a:pPr>
            <a:r>
              <a:rPr lang="en-IN" sz="2000" b="1" dirty="0"/>
              <a:t>How is the poly-A tail added? </a:t>
            </a:r>
          </a:p>
          <a:p>
            <a:pPr marL="0" indent="0">
              <a:buNone/>
            </a:pPr>
            <a:r>
              <a:rPr lang="en-IN" sz="2000" dirty="0"/>
              <a:t>The 3' end of the RNA forms in kind of a bizarre way. When a sequence called a </a:t>
            </a:r>
            <a:r>
              <a:rPr lang="en-IN" sz="2000" b="1" dirty="0"/>
              <a:t>polyadenylation signal </a:t>
            </a:r>
            <a:r>
              <a:rPr lang="en-IN" sz="2000" dirty="0"/>
              <a:t>shows up in an RNA molecule during transcription, an enzyme chops the RNA in two at that site. Another enzyme adds about 100 - 200 adenine (A) nucleotides to the cut end, forming a </a:t>
            </a:r>
            <a:r>
              <a:rPr lang="en-IN" sz="2000" b="1" dirty="0"/>
              <a:t>poly-A tail</a:t>
            </a:r>
            <a:r>
              <a:rPr lang="en-IN" sz="2000" dirty="0"/>
              <a:t>. The tail makes the transcript more stable and helps it get exported from the nucleus to the </a:t>
            </a:r>
            <a:r>
              <a:rPr lang="en-IN" sz="2000" b="1" dirty="0"/>
              <a:t>cytosol</a:t>
            </a:r>
          </a:p>
        </p:txBody>
      </p:sp>
      <p:pic>
        <p:nvPicPr>
          <p:cNvPr id="5" name="Picture 4">
            <a:extLst>
              <a:ext uri="{FF2B5EF4-FFF2-40B4-BE49-F238E27FC236}">
                <a16:creationId xmlns:a16="http://schemas.microsoft.com/office/drawing/2014/main" id="{B6F33FD3-F9AF-1558-1A7F-C97704B064A8}"/>
              </a:ext>
            </a:extLst>
          </p:cNvPr>
          <p:cNvPicPr>
            <a:picLocks noChangeAspect="1"/>
          </p:cNvPicPr>
          <p:nvPr/>
        </p:nvPicPr>
        <p:blipFill>
          <a:blip r:embed="rId2"/>
          <a:stretch>
            <a:fillRect/>
          </a:stretch>
        </p:blipFill>
        <p:spPr>
          <a:xfrm>
            <a:off x="4890271" y="4866968"/>
            <a:ext cx="6894236" cy="1755479"/>
          </a:xfrm>
          <a:prstGeom prst="rect">
            <a:avLst/>
          </a:prstGeom>
        </p:spPr>
      </p:pic>
    </p:spTree>
    <p:extLst>
      <p:ext uri="{BB962C8B-B14F-4D97-AF65-F5344CB8AC3E}">
        <p14:creationId xmlns:p14="http://schemas.microsoft.com/office/powerpoint/2010/main" val="24437719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A8521-65DD-E038-6E99-F81A1FC19CA5}"/>
              </a:ext>
            </a:extLst>
          </p:cNvPr>
          <p:cNvSpPr>
            <a:spLocks noGrp="1"/>
          </p:cNvSpPr>
          <p:nvPr>
            <p:ph type="title"/>
          </p:nvPr>
        </p:nvSpPr>
        <p:spPr>
          <a:xfrm>
            <a:off x="643467" y="640080"/>
            <a:ext cx="3096427" cy="5613236"/>
          </a:xfrm>
        </p:spPr>
        <p:txBody>
          <a:bodyPr anchor="ctr">
            <a:normAutofit/>
          </a:bodyPr>
          <a:lstStyle/>
          <a:p>
            <a:r>
              <a:rPr lang="en-IN" b="1">
                <a:solidFill>
                  <a:srgbClr val="FFFFFF"/>
                </a:solidFill>
              </a:rPr>
              <a:t>RNA splicing</a:t>
            </a:r>
          </a:p>
        </p:txBody>
      </p:sp>
      <p:sp>
        <p:nvSpPr>
          <p:cNvPr id="3" name="Content Placeholder 2">
            <a:extLst>
              <a:ext uri="{FF2B5EF4-FFF2-40B4-BE49-F238E27FC236}">
                <a16:creationId xmlns:a16="http://schemas.microsoft.com/office/drawing/2014/main" id="{223969B2-DC18-3B79-1D2B-ED9FCE9A9D57}"/>
              </a:ext>
            </a:extLst>
          </p:cNvPr>
          <p:cNvSpPr>
            <a:spLocks noGrp="1"/>
          </p:cNvSpPr>
          <p:nvPr>
            <p:ph idx="1"/>
          </p:nvPr>
        </p:nvSpPr>
        <p:spPr>
          <a:xfrm>
            <a:off x="4699818" y="154745"/>
            <a:ext cx="6848715" cy="3840479"/>
          </a:xfrm>
        </p:spPr>
        <p:txBody>
          <a:bodyPr anchor="ctr">
            <a:normAutofit/>
          </a:bodyPr>
          <a:lstStyle/>
          <a:p>
            <a:r>
              <a:rPr lang="en-IN" sz="2000" dirty="0"/>
              <a:t>The third big RNA processing event that happens in your cells is </a:t>
            </a:r>
            <a:r>
              <a:rPr lang="en-IN" sz="2000" b="1" dirty="0"/>
              <a:t>RNA splicing</a:t>
            </a:r>
            <a:r>
              <a:rPr lang="en-IN" sz="2000" dirty="0"/>
              <a:t>. In RNA splicing, specific parts of the pre-mRNA, called </a:t>
            </a:r>
            <a:r>
              <a:rPr lang="en-IN" sz="2000" b="1" dirty="0"/>
              <a:t>introns</a:t>
            </a:r>
            <a:r>
              <a:rPr lang="en-IN" sz="2000" dirty="0"/>
              <a:t> are recognized and removed by a </a:t>
            </a:r>
            <a:r>
              <a:rPr lang="en-IN" sz="2000" b="1" dirty="0"/>
              <a:t>protein-and-RNA </a:t>
            </a:r>
            <a:r>
              <a:rPr lang="en-IN" sz="2000" dirty="0"/>
              <a:t>complex called the </a:t>
            </a:r>
            <a:r>
              <a:rPr lang="en-IN" sz="2000" b="1" dirty="0"/>
              <a:t>spliceosome</a:t>
            </a:r>
            <a:r>
              <a:rPr lang="en-IN" sz="2000" dirty="0"/>
              <a:t>. Introns can be viewed as "junk" sequences that must be cut out so the "good parts version" of the RNA molecule can be assembled.</a:t>
            </a:r>
          </a:p>
          <a:p>
            <a:pPr marL="0" indent="0">
              <a:buNone/>
            </a:pPr>
            <a:r>
              <a:rPr lang="en-IN" sz="2000" b="1" dirty="0"/>
              <a:t>What are the "good parts"? </a:t>
            </a:r>
          </a:p>
          <a:p>
            <a:pPr marL="0" indent="0">
              <a:buNone/>
            </a:pPr>
            <a:r>
              <a:rPr lang="en-IN" sz="2000" dirty="0"/>
              <a:t>The pieces of the RNA that are not chopped out are called exons. The exons are pasted together by the spliceosome to make the final, mature mRNA that is shipped out of the nucleus.</a:t>
            </a:r>
          </a:p>
        </p:txBody>
      </p:sp>
      <p:pic>
        <p:nvPicPr>
          <p:cNvPr id="5" name="Picture 4">
            <a:extLst>
              <a:ext uri="{FF2B5EF4-FFF2-40B4-BE49-F238E27FC236}">
                <a16:creationId xmlns:a16="http://schemas.microsoft.com/office/drawing/2014/main" id="{DC8633B5-D0E0-372A-49FF-455B130D50C1}"/>
              </a:ext>
            </a:extLst>
          </p:cNvPr>
          <p:cNvPicPr>
            <a:picLocks noChangeAspect="1"/>
          </p:cNvPicPr>
          <p:nvPr/>
        </p:nvPicPr>
        <p:blipFill>
          <a:blip r:embed="rId2"/>
          <a:stretch>
            <a:fillRect/>
          </a:stretch>
        </p:blipFill>
        <p:spPr>
          <a:xfrm>
            <a:off x="4445391" y="3784210"/>
            <a:ext cx="7399606" cy="2938614"/>
          </a:xfrm>
          <a:prstGeom prst="rect">
            <a:avLst/>
          </a:prstGeom>
        </p:spPr>
      </p:pic>
    </p:spTree>
    <p:extLst>
      <p:ext uri="{BB962C8B-B14F-4D97-AF65-F5344CB8AC3E}">
        <p14:creationId xmlns:p14="http://schemas.microsoft.com/office/powerpoint/2010/main" val="3320658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A45A32-953E-76EF-BA2C-002F0D89AFE6}"/>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Cont.</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1946360-1C92-9E7B-4758-776372604C5C}"/>
              </a:ext>
            </a:extLst>
          </p:cNvPr>
          <p:cNvSpPr txBox="1"/>
          <p:nvPr/>
        </p:nvSpPr>
        <p:spPr>
          <a:xfrm>
            <a:off x="630935" y="2807208"/>
            <a:ext cx="4813261" cy="3410712"/>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sz="2400" dirty="0"/>
              <a:t>A key point here is that it's only the exons of a gene that encode a protein. Not only do the introns not carry information to build a protein, they actually have to be removed in order for the mRNA to encode a protein with the right sequence. If the spliceosome fails to remove an intron, an mRNA with extra "junk" in it will be made, and a wrong protein will get produced during translation.</a:t>
            </a:r>
          </a:p>
        </p:txBody>
      </p:sp>
      <p:pic>
        <p:nvPicPr>
          <p:cNvPr id="5" name="Content Placeholder 4">
            <a:extLst>
              <a:ext uri="{FF2B5EF4-FFF2-40B4-BE49-F238E27FC236}">
                <a16:creationId xmlns:a16="http://schemas.microsoft.com/office/drawing/2014/main" id="{2561A716-25B3-8EA6-9027-A35102D6E58F}"/>
              </a:ext>
            </a:extLst>
          </p:cNvPr>
          <p:cNvPicPr>
            <a:picLocks noGrp="1" noChangeAspect="1"/>
          </p:cNvPicPr>
          <p:nvPr>
            <p:ph idx="1"/>
          </p:nvPr>
        </p:nvPicPr>
        <p:blipFill>
          <a:blip r:embed="rId2"/>
          <a:stretch>
            <a:fillRect/>
          </a:stretch>
        </p:blipFill>
        <p:spPr>
          <a:xfrm>
            <a:off x="5470222" y="832407"/>
            <a:ext cx="6721778" cy="3054895"/>
          </a:xfrm>
          <a:prstGeom prst="rect">
            <a:avLst/>
          </a:prstGeom>
        </p:spPr>
      </p:pic>
    </p:spTree>
    <p:extLst>
      <p:ext uri="{BB962C8B-B14F-4D97-AF65-F5344CB8AC3E}">
        <p14:creationId xmlns:p14="http://schemas.microsoft.com/office/powerpoint/2010/main" val="3661589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9BE4F-07DD-9C24-145B-B1FB6D668F5B}"/>
              </a:ext>
            </a:extLst>
          </p:cNvPr>
          <p:cNvSpPr>
            <a:spLocks noGrp="1"/>
          </p:cNvSpPr>
          <p:nvPr>
            <p:ph type="title"/>
          </p:nvPr>
        </p:nvSpPr>
        <p:spPr/>
        <p:txBody>
          <a:bodyPr/>
          <a:lstStyle/>
          <a:p>
            <a:r>
              <a:rPr lang="en-IN" b="1" dirty="0"/>
              <a:t>Splice the message?</a:t>
            </a:r>
          </a:p>
        </p:txBody>
      </p:sp>
      <p:sp>
        <p:nvSpPr>
          <p:cNvPr id="3" name="Content Placeholder 2">
            <a:extLst>
              <a:ext uri="{FF2B5EF4-FFF2-40B4-BE49-F238E27FC236}">
                <a16:creationId xmlns:a16="http://schemas.microsoft.com/office/drawing/2014/main" id="{B7BC8318-876C-1259-297F-038990A0E276}"/>
              </a:ext>
            </a:extLst>
          </p:cNvPr>
          <p:cNvSpPr>
            <a:spLocks noGrp="1"/>
          </p:cNvSpPr>
          <p:nvPr>
            <p:ph idx="1"/>
          </p:nvPr>
        </p:nvSpPr>
        <p:spPr>
          <a:xfrm>
            <a:off x="964809" y="2506662"/>
            <a:ext cx="10515600" cy="4351338"/>
          </a:xfrm>
        </p:spPr>
        <p:txBody>
          <a:bodyPr/>
          <a:lstStyle/>
          <a:p>
            <a:endParaRPr lang="en-IN" dirty="0"/>
          </a:p>
          <a:p>
            <a:r>
              <a:rPr lang="en-IN" dirty="0"/>
              <a:t>If you remove the purple sequences, you should get this series of letters:</a:t>
            </a:r>
          </a:p>
          <a:p>
            <a:pPr marL="0" indent="0">
              <a:buNone/>
            </a:pPr>
            <a:endParaRPr lang="en-IN" dirty="0"/>
          </a:p>
          <a:p>
            <a:r>
              <a:rPr lang="en-IN" dirty="0"/>
              <a:t>If you group the remaining letters into sets of three, you should get this message:</a:t>
            </a:r>
          </a:p>
          <a:p>
            <a:endParaRPr lang="en-IN" dirty="0"/>
          </a:p>
        </p:txBody>
      </p:sp>
      <p:pic>
        <p:nvPicPr>
          <p:cNvPr id="5" name="Picture 4">
            <a:extLst>
              <a:ext uri="{FF2B5EF4-FFF2-40B4-BE49-F238E27FC236}">
                <a16:creationId xmlns:a16="http://schemas.microsoft.com/office/drawing/2014/main" id="{5D4378BD-C7F1-085A-D195-1356252106C6}"/>
              </a:ext>
            </a:extLst>
          </p:cNvPr>
          <p:cNvPicPr>
            <a:picLocks noChangeAspect="1"/>
          </p:cNvPicPr>
          <p:nvPr/>
        </p:nvPicPr>
        <p:blipFill>
          <a:blip r:embed="rId2"/>
          <a:stretch>
            <a:fillRect/>
          </a:stretch>
        </p:blipFill>
        <p:spPr>
          <a:xfrm>
            <a:off x="2982351" y="2307102"/>
            <a:ext cx="5964702" cy="666198"/>
          </a:xfrm>
          <a:prstGeom prst="rect">
            <a:avLst/>
          </a:prstGeom>
        </p:spPr>
      </p:pic>
      <p:pic>
        <p:nvPicPr>
          <p:cNvPr id="7" name="Picture 6">
            <a:extLst>
              <a:ext uri="{FF2B5EF4-FFF2-40B4-BE49-F238E27FC236}">
                <a16:creationId xmlns:a16="http://schemas.microsoft.com/office/drawing/2014/main" id="{038C2B37-139C-4E48-8B00-5999AEAA5D5F}"/>
              </a:ext>
            </a:extLst>
          </p:cNvPr>
          <p:cNvPicPr>
            <a:picLocks noChangeAspect="1"/>
          </p:cNvPicPr>
          <p:nvPr/>
        </p:nvPicPr>
        <p:blipFill>
          <a:blip r:embed="rId3"/>
          <a:stretch>
            <a:fillRect/>
          </a:stretch>
        </p:blipFill>
        <p:spPr>
          <a:xfrm>
            <a:off x="3334043" y="3827596"/>
            <a:ext cx="4994031" cy="463049"/>
          </a:xfrm>
          <a:prstGeom prst="rect">
            <a:avLst/>
          </a:prstGeom>
        </p:spPr>
      </p:pic>
      <p:pic>
        <p:nvPicPr>
          <p:cNvPr id="11" name="Picture 10">
            <a:extLst>
              <a:ext uri="{FF2B5EF4-FFF2-40B4-BE49-F238E27FC236}">
                <a16:creationId xmlns:a16="http://schemas.microsoft.com/office/drawing/2014/main" id="{CA9E9F42-E8B0-9006-DD0A-1E175D32D72E}"/>
              </a:ext>
            </a:extLst>
          </p:cNvPr>
          <p:cNvPicPr>
            <a:picLocks noChangeAspect="1"/>
          </p:cNvPicPr>
          <p:nvPr/>
        </p:nvPicPr>
        <p:blipFill>
          <a:blip r:embed="rId4"/>
          <a:stretch>
            <a:fillRect/>
          </a:stretch>
        </p:blipFill>
        <p:spPr>
          <a:xfrm>
            <a:off x="3519804" y="5423950"/>
            <a:ext cx="4597254" cy="414142"/>
          </a:xfrm>
          <a:prstGeom prst="rect">
            <a:avLst/>
          </a:prstGeom>
        </p:spPr>
      </p:pic>
      <p:sp>
        <p:nvSpPr>
          <p:cNvPr id="13" name="TextBox 12">
            <a:extLst>
              <a:ext uri="{FF2B5EF4-FFF2-40B4-BE49-F238E27FC236}">
                <a16:creationId xmlns:a16="http://schemas.microsoft.com/office/drawing/2014/main" id="{7AAE48A5-4F12-48A9-1D5E-FA1605671FD4}"/>
              </a:ext>
            </a:extLst>
          </p:cNvPr>
          <p:cNvSpPr txBox="1"/>
          <p:nvPr/>
        </p:nvSpPr>
        <p:spPr>
          <a:xfrm>
            <a:off x="5764235" y="225083"/>
            <a:ext cx="6098344" cy="1631216"/>
          </a:xfrm>
          <a:prstGeom prst="rect">
            <a:avLst/>
          </a:prstGeom>
          <a:noFill/>
        </p:spPr>
        <p:txBody>
          <a:bodyPr wrap="square">
            <a:spAutoFit/>
          </a:bodyPr>
          <a:lstStyle/>
          <a:p>
            <a:r>
              <a:rPr lang="en-IN" sz="2000" dirty="0"/>
              <a:t>Just as removing the purple letters from the sentence is key to ending up with the right message, so splicing is key to ensuring that an mRNA carries the right information (and directs production of the correct polypeptide).</a:t>
            </a:r>
          </a:p>
        </p:txBody>
      </p:sp>
    </p:spTree>
    <p:extLst>
      <p:ext uri="{BB962C8B-B14F-4D97-AF65-F5344CB8AC3E}">
        <p14:creationId xmlns:p14="http://schemas.microsoft.com/office/powerpoint/2010/main" val="6584750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4A11C0D-9D75-91CE-FA57-B98F4A5350FC}"/>
              </a:ext>
            </a:extLst>
          </p:cNvPr>
          <p:cNvSpPr>
            <a:spLocks noGrp="1"/>
          </p:cNvSpPr>
          <p:nvPr>
            <p:ph type="title"/>
          </p:nvPr>
        </p:nvSpPr>
        <p:spPr>
          <a:xfrm>
            <a:off x="430238" y="3435310"/>
            <a:ext cx="3981854" cy="2216513"/>
          </a:xfrm>
        </p:spPr>
        <p:txBody>
          <a:bodyPr>
            <a:normAutofit/>
          </a:bodyPr>
          <a:lstStyle/>
          <a:p>
            <a:r>
              <a:rPr lang="en-IN" b="1" dirty="0"/>
              <a:t>2. Translation</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B00B3FA-9884-A28B-0819-B8353EA96924}"/>
              </a:ext>
            </a:extLst>
          </p:cNvPr>
          <p:cNvPicPr>
            <a:picLocks noChangeAspect="1"/>
          </p:cNvPicPr>
          <p:nvPr/>
        </p:nvPicPr>
        <p:blipFill>
          <a:blip r:embed="rId2"/>
          <a:stretch>
            <a:fillRect/>
          </a:stretch>
        </p:blipFill>
        <p:spPr>
          <a:xfrm>
            <a:off x="744320" y="359984"/>
            <a:ext cx="10872172" cy="271804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186829C0-A5DD-057A-DFDC-0301BCA680C3}"/>
              </a:ext>
            </a:extLst>
          </p:cNvPr>
          <p:cNvSpPr>
            <a:spLocks noGrp="1"/>
          </p:cNvSpPr>
          <p:nvPr>
            <p:ph idx="1"/>
          </p:nvPr>
        </p:nvSpPr>
        <p:spPr>
          <a:xfrm>
            <a:off x="3967089" y="3094892"/>
            <a:ext cx="7709096" cy="3376246"/>
          </a:xfrm>
        </p:spPr>
        <p:txBody>
          <a:bodyPr>
            <a:noAutofit/>
          </a:bodyPr>
          <a:lstStyle/>
          <a:p>
            <a:pPr marL="0" indent="0">
              <a:buNone/>
            </a:pPr>
            <a:r>
              <a:rPr lang="en-IN" sz="2400" dirty="0"/>
              <a:t>Basically, a gene is used to build a protein in a two-step process:</a:t>
            </a:r>
          </a:p>
          <a:p>
            <a:pPr marL="0" indent="0">
              <a:buNone/>
            </a:pPr>
            <a:r>
              <a:rPr lang="en-IN" sz="2400" b="1" dirty="0"/>
              <a:t>Step 1</a:t>
            </a:r>
            <a:r>
              <a:rPr lang="en-IN" sz="2400" dirty="0"/>
              <a:t>: transcription! Here, the DNA sequence of a gene is "rewritten" in the form of RNA. In eukaryotes like you and me, the RNA is processed (and often has a few bits snipped out of it) to make the final product, called a messenger RNA or mRNA.</a:t>
            </a:r>
          </a:p>
          <a:p>
            <a:pPr marL="0" indent="0">
              <a:buNone/>
            </a:pPr>
            <a:r>
              <a:rPr lang="en-IN" sz="2400" b="1" dirty="0"/>
              <a:t>Step 2</a:t>
            </a:r>
            <a:r>
              <a:rPr lang="en-IN" sz="2400" dirty="0"/>
              <a:t>: translation! In this stage, the mRNA is "decoded" to build a protein (or a chunk/subunit of a protein) that contains a specific series of amino acids.</a:t>
            </a:r>
          </a:p>
        </p:txBody>
      </p:sp>
    </p:spTree>
    <p:extLst>
      <p:ext uri="{BB962C8B-B14F-4D97-AF65-F5344CB8AC3E}">
        <p14:creationId xmlns:p14="http://schemas.microsoft.com/office/powerpoint/2010/main" val="161106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14A2914-E941-41DF-8897-EC04B5B5D270}"/>
              </a:ext>
            </a:extLst>
          </p:cNvPr>
          <p:cNvSpPr>
            <a:spLocks noGrp="1"/>
          </p:cNvSpPr>
          <p:nvPr>
            <p:ph type="title"/>
          </p:nvPr>
        </p:nvSpPr>
        <p:spPr>
          <a:xfrm>
            <a:off x="1260231" y="0"/>
            <a:ext cx="10515600" cy="1325563"/>
          </a:xfrm>
        </p:spPr>
        <p:txBody>
          <a:bodyPr>
            <a:normAutofit/>
          </a:bodyPr>
          <a:lstStyle/>
          <a:p>
            <a:r>
              <a:rPr lang="en-IN" b="1" i="0" dirty="0">
                <a:effectLst/>
                <a:latin typeface="Times New Roman" panose="02020603050405020304" pitchFamily="18" charset="0"/>
                <a:cs typeface="Times New Roman" panose="02020603050405020304" pitchFamily="18" charset="0"/>
              </a:rPr>
              <a:t>1. Messenger RNA (mRNA):</a:t>
            </a:r>
            <a:endParaRPr lang="en-IN" dirty="0">
              <a:latin typeface="Times New Roman" panose="02020603050405020304" pitchFamily="18" charset="0"/>
              <a:cs typeface="Times New Roman" panose="02020603050405020304" pitchFamily="18"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FDAAE8F-3943-47C1-AD39-3A269F6561D1}"/>
              </a:ext>
            </a:extLst>
          </p:cNvPr>
          <p:cNvSpPr>
            <a:spLocks noGrp="1"/>
          </p:cNvSpPr>
          <p:nvPr>
            <p:ph idx="1"/>
          </p:nvPr>
        </p:nvSpPr>
        <p:spPr>
          <a:xfrm>
            <a:off x="182881" y="1378634"/>
            <a:ext cx="11830928" cy="5148775"/>
          </a:xfrm>
        </p:spPr>
        <p:txBody>
          <a:bodyPr>
            <a:noAutofit/>
          </a:bodyPr>
          <a:lstStyle/>
          <a:p>
            <a:r>
              <a:rPr lang="en-IN" sz="1800" dirty="0">
                <a:latin typeface="Times New Roman" panose="02020603050405020304" pitchFamily="18" charset="0"/>
                <a:cs typeface="Times New Roman" panose="02020603050405020304" pitchFamily="18" charset="0"/>
              </a:rPr>
              <a:t>Only a few percent of total cellular RNA is mRNA (only about</a:t>
            </a:r>
            <a:r>
              <a:rPr lang="en-IN" sz="1800" b="1" dirty="0">
                <a:latin typeface="Times New Roman" panose="02020603050405020304" pitchFamily="18" charset="0"/>
                <a:cs typeface="Times New Roman" panose="02020603050405020304" pitchFamily="18" charset="0"/>
              </a:rPr>
              <a:t> 5%).</a:t>
            </a:r>
          </a:p>
          <a:p>
            <a:r>
              <a:rPr lang="en-IN" sz="1800" dirty="0">
                <a:latin typeface="Times New Roman" panose="02020603050405020304" pitchFamily="18" charset="0"/>
                <a:cs typeface="Times New Roman" panose="02020603050405020304" pitchFamily="18" charset="0"/>
              </a:rPr>
              <a:t>It is a </a:t>
            </a:r>
            <a:r>
              <a:rPr lang="en-IN" sz="1800" b="1" dirty="0">
                <a:latin typeface="Times New Roman" panose="02020603050405020304" pitchFamily="18" charset="0"/>
                <a:cs typeface="Times New Roman" panose="02020603050405020304" pitchFamily="18" charset="0"/>
              </a:rPr>
              <a:t>linear</a:t>
            </a:r>
            <a:r>
              <a:rPr lang="en-IN" sz="1800" dirty="0">
                <a:latin typeface="Times New Roman" panose="02020603050405020304" pitchFamily="18" charset="0"/>
                <a:cs typeface="Times New Roman" panose="02020603050405020304" pitchFamily="18" charset="0"/>
              </a:rPr>
              <a:t>, single-stranded molecule with </a:t>
            </a:r>
            <a:r>
              <a:rPr lang="en-IN" sz="1800" b="1" dirty="0">
                <a:latin typeface="Times New Roman" panose="02020603050405020304" pitchFamily="18" charset="0"/>
                <a:cs typeface="Times New Roman" panose="02020603050405020304" pitchFamily="18" charset="0"/>
              </a:rPr>
              <a:t>5’ and 3’ </a:t>
            </a:r>
            <a:r>
              <a:rPr lang="en-IN" sz="1800" dirty="0">
                <a:latin typeface="Times New Roman" panose="02020603050405020304" pitchFamily="18" charset="0"/>
                <a:cs typeface="Times New Roman" panose="02020603050405020304" pitchFamily="18" charset="0"/>
              </a:rPr>
              <a:t>ends.</a:t>
            </a:r>
          </a:p>
          <a:p>
            <a:r>
              <a:rPr lang="en-IN" sz="1800" dirty="0">
                <a:latin typeface="Times New Roman" panose="02020603050405020304" pitchFamily="18" charset="0"/>
                <a:cs typeface="Times New Roman" panose="02020603050405020304" pitchFamily="18" charset="0"/>
              </a:rPr>
              <a:t>It shows large variations or </a:t>
            </a:r>
            <a:r>
              <a:rPr lang="en-IN" sz="1800" b="1" dirty="0">
                <a:latin typeface="Times New Roman" panose="02020603050405020304" pitchFamily="18" charset="0"/>
                <a:cs typeface="Times New Roman" panose="02020603050405020304" pitchFamily="18" charset="0"/>
              </a:rPr>
              <a:t>heterogeneity</a:t>
            </a:r>
            <a:r>
              <a:rPr lang="en-IN" sz="1800" dirty="0">
                <a:latin typeface="Times New Roman" panose="02020603050405020304" pitchFamily="18" charset="0"/>
                <a:cs typeface="Times New Roman" panose="02020603050405020304" pitchFamily="18" charset="0"/>
              </a:rPr>
              <a:t> in its </a:t>
            </a:r>
            <a:r>
              <a:rPr lang="en-IN" sz="1800" b="1" dirty="0">
                <a:latin typeface="Times New Roman" panose="02020603050405020304" pitchFamily="18" charset="0"/>
                <a:cs typeface="Times New Roman" panose="02020603050405020304" pitchFamily="18" charset="0"/>
              </a:rPr>
              <a:t>length</a:t>
            </a:r>
            <a:r>
              <a:rPr lang="en-IN" sz="1800" dirty="0">
                <a:latin typeface="Times New Roman" panose="02020603050405020304" pitchFamily="18" charset="0"/>
                <a:cs typeface="Times New Roman" panose="02020603050405020304" pitchFamily="18" charset="0"/>
              </a:rPr>
              <a:t> and nucleotide composition.</a:t>
            </a:r>
          </a:p>
          <a:p>
            <a:r>
              <a:rPr lang="en-IN" sz="1800" dirty="0">
                <a:latin typeface="Times New Roman" panose="02020603050405020304" pitchFamily="18" charset="0"/>
                <a:cs typeface="Times New Roman" panose="02020603050405020304" pitchFamily="18" charset="0"/>
              </a:rPr>
              <a:t>mRNAs contain genetic information for protein synthesis in the form of </a:t>
            </a:r>
            <a:r>
              <a:rPr lang="en-IN" sz="1800" b="1" dirty="0">
                <a:latin typeface="Times New Roman" panose="02020603050405020304" pitchFamily="18" charset="0"/>
                <a:cs typeface="Times New Roman" panose="02020603050405020304" pitchFamily="18" charset="0"/>
              </a:rPr>
              <a:t>three-nucleotide codons</a:t>
            </a:r>
            <a:r>
              <a:rPr lang="en-IN" sz="1800" dirty="0">
                <a:latin typeface="Times New Roman" panose="02020603050405020304" pitchFamily="18" charset="0"/>
                <a:cs typeface="Times New Roman" panose="02020603050405020304" pitchFamily="18" charset="0"/>
              </a:rPr>
              <a:t>, which each  one </a:t>
            </a:r>
            <a:r>
              <a:rPr lang="en-IN" sz="1800" b="1" dirty="0">
                <a:latin typeface="Times New Roman" panose="02020603050405020304" pitchFamily="18" charset="0"/>
                <a:cs typeface="Times New Roman" panose="02020603050405020304" pitchFamily="18" charset="0"/>
              </a:rPr>
              <a:t>specifies</a:t>
            </a:r>
            <a:r>
              <a:rPr lang="en-IN" sz="1800" dirty="0">
                <a:latin typeface="Times New Roman" panose="02020603050405020304" pitchFamily="18" charset="0"/>
                <a:cs typeface="Times New Roman" panose="02020603050405020304" pitchFamily="18" charset="0"/>
              </a:rPr>
              <a:t> amino acid.</a:t>
            </a:r>
          </a:p>
          <a:p>
            <a:r>
              <a:rPr lang="en-IN" sz="1800" dirty="0">
                <a:latin typeface="Times New Roman" panose="02020603050405020304" pitchFamily="18" charset="0"/>
                <a:cs typeface="Times New Roman" panose="02020603050405020304" pitchFamily="18" charset="0"/>
              </a:rPr>
              <a:t>Since the </a:t>
            </a:r>
            <a:r>
              <a:rPr lang="en-IN" sz="1800" b="1" dirty="0">
                <a:latin typeface="Times New Roman" panose="02020603050405020304" pitchFamily="18" charset="0"/>
                <a:cs typeface="Times New Roman" panose="02020603050405020304" pitchFamily="18" charset="0"/>
              </a:rPr>
              <a:t>message of protein </a:t>
            </a:r>
            <a:r>
              <a:rPr lang="en-IN" sz="1800" dirty="0">
                <a:latin typeface="Times New Roman" panose="02020603050405020304" pitchFamily="18" charset="0"/>
                <a:cs typeface="Times New Roman" panose="02020603050405020304" pitchFamily="18" charset="0"/>
              </a:rPr>
              <a:t>is </a:t>
            </a:r>
            <a:r>
              <a:rPr lang="en-IN" sz="1800" b="1" dirty="0">
                <a:latin typeface="Times New Roman" panose="02020603050405020304" pitchFamily="18" charset="0"/>
                <a:cs typeface="Times New Roman" panose="02020603050405020304" pitchFamily="18" charset="0"/>
              </a:rPr>
              <a:t>contained</a:t>
            </a:r>
            <a:r>
              <a:rPr lang="en-IN" sz="1800" dirty="0">
                <a:latin typeface="Times New Roman" panose="02020603050405020304" pitchFamily="18" charset="0"/>
                <a:cs typeface="Times New Roman" panose="02020603050405020304" pitchFamily="18" charset="0"/>
              </a:rPr>
              <a:t> in the codons of mRNA, it is called </a:t>
            </a:r>
            <a:r>
              <a:rPr lang="en-IN" sz="1800" b="1" dirty="0">
                <a:latin typeface="Times New Roman" panose="02020603050405020304" pitchFamily="18" charset="0"/>
                <a:cs typeface="Times New Roman" panose="02020603050405020304" pitchFamily="18" charset="0"/>
              </a:rPr>
              <a:t>messenger RNA </a:t>
            </a:r>
            <a:r>
              <a:rPr lang="en-IN" sz="1800" dirty="0">
                <a:latin typeface="Times New Roman" panose="02020603050405020304" pitchFamily="18" charset="0"/>
                <a:cs typeface="Times New Roman" panose="02020603050405020304" pitchFamily="18" charset="0"/>
              </a:rPr>
              <a:t>(mRNA).</a:t>
            </a:r>
          </a:p>
          <a:p>
            <a:r>
              <a:rPr lang="en-IN" sz="1800" dirty="0">
                <a:latin typeface="Times New Roman" panose="02020603050405020304" pitchFamily="18" charset="0"/>
                <a:cs typeface="Times New Roman" panose="02020603050405020304" pitchFamily="18" charset="0"/>
              </a:rPr>
              <a:t>This genetic information is interpreted to </a:t>
            </a:r>
            <a:r>
              <a:rPr lang="en-IN" sz="1800" b="1" dirty="0">
                <a:latin typeface="Times New Roman" panose="02020603050405020304" pitchFamily="18" charset="0"/>
                <a:cs typeface="Times New Roman" panose="02020603050405020304" pitchFamily="18" charset="0"/>
              </a:rPr>
              <a:t>generate</a:t>
            </a:r>
            <a:r>
              <a:rPr lang="en-IN" sz="1800" dirty="0">
                <a:latin typeface="Times New Roman" panose="02020603050405020304" pitchFamily="18" charset="0"/>
                <a:cs typeface="Times New Roman" panose="02020603050405020304" pitchFamily="18" charset="0"/>
              </a:rPr>
              <a:t> the linear sequences of amino acids in a polypeptide chain or proteins.</a:t>
            </a:r>
          </a:p>
          <a:p>
            <a:r>
              <a:rPr lang="en-IN" sz="1800" dirty="0">
                <a:latin typeface="Times New Roman" panose="02020603050405020304" pitchFamily="18" charset="0"/>
                <a:cs typeface="Times New Roman" panose="02020603050405020304" pitchFamily="18" charset="0"/>
              </a:rPr>
              <a:t>The protein-coding region(s) of each mRNA is composed of a contiguous, non-overlapping string of codons called an </a:t>
            </a:r>
            <a:r>
              <a:rPr lang="en-IN" sz="1800" b="1" dirty="0">
                <a:latin typeface="Times New Roman" panose="02020603050405020304" pitchFamily="18" charset="0"/>
                <a:cs typeface="Times New Roman" panose="02020603050405020304" pitchFamily="18" charset="0"/>
              </a:rPr>
              <a:t>open reading frame </a:t>
            </a:r>
            <a:r>
              <a:rPr lang="en-IN" sz="1800" dirty="0">
                <a:latin typeface="Times New Roman" panose="02020603050405020304" pitchFamily="18" charset="0"/>
                <a:cs typeface="Times New Roman" panose="02020603050405020304" pitchFamily="18" charset="0"/>
              </a:rPr>
              <a:t>(ORF).</a:t>
            </a:r>
          </a:p>
          <a:p>
            <a:r>
              <a:rPr lang="en-IN" sz="1800" dirty="0">
                <a:latin typeface="Times New Roman" panose="02020603050405020304" pitchFamily="18" charset="0"/>
                <a:cs typeface="Times New Roman" panose="02020603050405020304" pitchFamily="18" charset="0"/>
              </a:rPr>
              <a:t>Each ORF specifies a </a:t>
            </a:r>
            <a:r>
              <a:rPr lang="en-IN" sz="1800" b="1" dirty="0">
                <a:latin typeface="Times New Roman" panose="02020603050405020304" pitchFamily="18" charset="0"/>
                <a:cs typeface="Times New Roman" panose="02020603050405020304" pitchFamily="18" charset="0"/>
              </a:rPr>
              <a:t>single protein</a:t>
            </a:r>
            <a:r>
              <a:rPr lang="en-IN" sz="1800" dirty="0">
                <a:latin typeface="Times New Roman" panose="02020603050405020304" pitchFamily="18" charset="0"/>
                <a:cs typeface="Times New Roman" panose="02020603050405020304" pitchFamily="18" charset="0"/>
              </a:rPr>
              <a:t> and starts and ends at internal sites within the mRNA. i.e. the ends of an ORF are distinct from the ends of the mRNA.</a:t>
            </a:r>
          </a:p>
          <a:p>
            <a:r>
              <a:rPr lang="en-IN" sz="1800" b="1" dirty="0">
                <a:latin typeface="Times New Roman" panose="02020603050405020304" pitchFamily="18" charset="0"/>
                <a:cs typeface="Times New Roman" panose="02020603050405020304" pitchFamily="18" charset="0"/>
              </a:rPr>
              <a:t>Translation</a:t>
            </a:r>
            <a:r>
              <a:rPr lang="en-IN" sz="1800" dirty="0">
                <a:latin typeface="Times New Roman" panose="02020603050405020304" pitchFamily="18" charset="0"/>
                <a:cs typeface="Times New Roman" panose="02020603050405020304" pitchFamily="18" charset="0"/>
              </a:rPr>
              <a:t> starts at the</a:t>
            </a:r>
            <a:r>
              <a:rPr lang="en-IN" sz="1800" b="1" dirty="0">
                <a:latin typeface="Times New Roman" panose="02020603050405020304" pitchFamily="18" charset="0"/>
                <a:cs typeface="Times New Roman" panose="02020603050405020304" pitchFamily="18" charset="0"/>
              </a:rPr>
              <a:t> 5’end </a:t>
            </a:r>
            <a:r>
              <a:rPr lang="en-IN" sz="1800" dirty="0">
                <a:latin typeface="Times New Roman" panose="02020603050405020304" pitchFamily="18" charset="0"/>
                <a:cs typeface="Times New Roman" panose="02020603050405020304" pitchFamily="18" charset="0"/>
              </a:rPr>
              <a:t>of the </a:t>
            </a:r>
            <a:r>
              <a:rPr lang="en-IN" sz="1800" b="1" dirty="0">
                <a:latin typeface="Times New Roman" panose="02020603050405020304" pitchFamily="18" charset="0"/>
                <a:cs typeface="Times New Roman" panose="02020603050405020304" pitchFamily="18" charset="0"/>
              </a:rPr>
              <a:t>ORF</a:t>
            </a:r>
            <a:r>
              <a:rPr lang="en-IN" sz="1800" dirty="0">
                <a:latin typeface="Times New Roman" panose="02020603050405020304" pitchFamily="18" charset="0"/>
                <a:cs typeface="Times New Roman" panose="02020603050405020304" pitchFamily="18" charset="0"/>
              </a:rPr>
              <a:t> and proceeds one codon at a time to the 3’ end. The first and the last codons of an ORF are known as the </a:t>
            </a:r>
            <a:r>
              <a:rPr lang="en-IN" sz="1800" b="1" dirty="0">
                <a:latin typeface="Times New Roman" panose="02020603050405020304" pitchFamily="18" charset="0"/>
                <a:cs typeface="Times New Roman" panose="02020603050405020304" pitchFamily="18" charset="0"/>
              </a:rPr>
              <a:t>start and stop codons</a:t>
            </a:r>
            <a:r>
              <a:rPr lang="en-IN" sz="1800" dirty="0">
                <a:latin typeface="Times New Roman" panose="02020603050405020304" pitchFamily="18" charset="0"/>
                <a:cs typeface="Times New Roman" panose="02020603050405020304" pitchFamily="18" charset="0"/>
              </a:rPr>
              <a:t>.</a:t>
            </a:r>
          </a:p>
          <a:p>
            <a:r>
              <a:rPr lang="en-IN" sz="1800" b="1" dirty="0">
                <a:latin typeface="Times New Roman" panose="02020603050405020304" pitchFamily="18" charset="0"/>
                <a:cs typeface="Times New Roman" panose="02020603050405020304" pitchFamily="18" charset="0"/>
              </a:rPr>
              <a:t>Eukaryotic cells </a:t>
            </a:r>
            <a:r>
              <a:rPr lang="en-IN" sz="1800" dirty="0">
                <a:latin typeface="Times New Roman" panose="02020603050405020304" pitchFamily="18" charset="0"/>
                <a:cs typeface="Times New Roman" panose="02020603050405020304" pitchFamily="18" charset="0"/>
              </a:rPr>
              <a:t>always use </a:t>
            </a:r>
            <a:r>
              <a:rPr lang="en-IN" sz="1800" b="1" dirty="0">
                <a:latin typeface="Times New Roman" panose="02020603050405020304" pitchFamily="18" charset="0"/>
                <a:cs typeface="Times New Roman" panose="02020603050405020304" pitchFamily="18" charset="0"/>
              </a:rPr>
              <a:t>5’-AUG-3’ </a:t>
            </a:r>
            <a:r>
              <a:rPr lang="en-IN" sz="1800" dirty="0">
                <a:latin typeface="Times New Roman" panose="02020603050405020304" pitchFamily="18" charset="0"/>
                <a:cs typeface="Times New Roman" panose="02020603050405020304" pitchFamily="18" charset="0"/>
              </a:rPr>
              <a:t>as the start codon whereas in </a:t>
            </a:r>
            <a:r>
              <a:rPr lang="en-IN" sz="1800" b="1" dirty="0">
                <a:latin typeface="Times New Roman" panose="02020603050405020304" pitchFamily="18" charset="0"/>
                <a:cs typeface="Times New Roman" panose="02020603050405020304" pitchFamily="18" charset="0"/>
              </a:rPr>
              <a:t>bacteria</a:t>
            </a:r>
            <a:r>
              <a:rPr lang="en-IN" sz="1800" dirty="0">
                <a:latin typeface="Times New Roman" panose="02020603050405020304" pitchFamily="18" charset="0"/>
                <a:cs typeface="Times New Roman" panose="02020603050405020304" pitchFamily="18" charset="0"/>
              </a:rPr>
              <a:t>, the start codon is usually </a:t>
            </a:r>
            <a:r>
              <a:rPr lang="en-IN" sz="1800" b="1" dirty="0">
                <a:latin typeface="Times New Roman" panose="02020603050405020304" pitchFamily="18" charset="0"/>
                <a:cs typeface="Times New Roman" panose="02020603050405020304" pitchFamily="18" charset="0"/>
              </a:rPr>
              <a:t>5’-AUG-3</a:t>
            </a:r>
            <a:r>
              <a:rPr lang="en-IN" sz="1800" dirty="0">
                <a:latin typeface="Times New Roman" panose="02020603050405020304" pitchFamily="18" charset="0"/>
                <a:cs typeface="Times New Roman" panose="02020603050405020304" pitchFamily="18" charset="0"/>
              </a:rPr>
              <a:t>’ but 5’-GUG-3’ and sometimes even 5’-UUG-3’ are also used.</a:t>
            </a:r>
          </a:p>
        </p:txBody>
      </p:sp>
    </p:spTree>
    <p:extLst>
      <p:ext uri="{BB962C8B-B14F-4D97-AF65-F5344CB8AC3E}">
        <p14:creationId xmlns:p14="http://schemas.microsoft.com/office/powerpoint/2010/main" val="34956889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837EEF-EF98-48F1-46F8-92DA4E1BB17B}"/>
              </a:ext>
            </a:extLst>
          </p:cNvPr>
          <p:cNvSpPr>
            <a:spLocks noGrp="1"/>
          </p:cNvSpPr>
          <p:nvPr>
            <p:ph type="title"/>
          </p:nvPr>
        </p:nvSpPr>
        <p:spPr>
          <a:xfrm>
            <a:off x="630936" y="640080"/>
            <a:ext cx="4818888" cy="1481328"/>
          </a:xfrm>
        </p:spPr>
        <p:txBody>
          <a:bodyPr anchor="b">
            <a:normAutofit/>
          </a:bodyPr>
          <a:lstStyle/>
          <a:p>
            <a:r>
              <a:rPr lang="en-IN" sz="5000"/>
              <a:t>The genetic code</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D80E46-6147-44D6-19F2-59D8EDE4FC6C}"/>
              </a:ext>
            </a:extLst>
          </p:cNvPr>
          <p:cNvSpPr>
            <a:spLocks noGrp="1"/>
          </p:cNvSpPr>
          <p:nvPr>
            <p:ph idx="1"/>
          </p:nvPr>
        </p:nvSpPr>
        <p:spPr>
          <a:xfrm>
            <a:off x="630936" y="2660904"/>
            <a:ext cx="4818888" cy="4197096"/>
          </a:xfrm>
        </p:spPr>
        <p:txBody>
          <a:bodyPr anchor="t">
            <a:normAutofit/>
          </a:bodyPr>
          <a:lstStyle/>
          <a:p>
            <a:r>
              <a:rPr lang="en-IN" sz="2400" dirty="0"/>
              <a:t>During translation, a cell “reads” the information in a messenger RNA (mRNA) and uses it to build a protein. Actually, to be a little more </a:t>
            </a:r>
            <a:r>
              <a:rPr lang="en-IN" sz="2400" dirty="0" err="1"/>
              <a:t>techical</a:t>
            </a:r>
            <a:r>
              <a:rPr lang="en-IN" sz="2400" dirty="0"/>
              <a:t>, an mRNA doesn’t always encode—provide instructions for—a whole protein. Instead, what we can confidently say is that it always encodes a polypeptide, or chain of amino acids.</a:t>
            </a:r>
          </a:p>
        </p:txBody>
      </p:sp>
      <p:pic>
        <p:nvPicPr>
          <p:cNvPr id="5" name="Picture 4">
            <a:extLst>
              <a:ext uri="{FF2B5EF4-FFF2-40B4-BE49-F238E27FC236}">
                <a16:creationId xmlns:a16="http://schemas.microsoft.com/office/drawing/2014/main" id="{7E75480F-B823-5BEB-5A5E-C22C6AA63067}"/>
              </a:ext>
            </a:extLst>
          </p:cNvPr>
          <p:cNvPicPr>
            <a:picLocks noChangeAspect="1"/>
          </p:cNvPicPr>
          <p:nvPr/>
        </p:nvPicPr>
        <p:blipFill>
          <a:blip r:embed="rId2"/>
          <a:stretch>
            <a:fillRect/>
          </a:stretch>
        </p:blipFill>
        <p:spPr>
          <a:xfrm>
            <a:off x="6099048" y="1074820"/>
            <a:ext cx="5458968" cy="4708360"/>
          </a:xfrm>
          <a:prstGeom prst="rect">
            <a:avLst/>
          </a:prstGeom>
        </p:spPr>
      </p:pic>
    </p:spTree>
    <p:extLst>
      <p:ext uri="{BB962C8B-B14F-4D97-AF65-F5344CB8AC3E}">
        <p14:creationId xmlns:p14="http://schemas.microsoft.com/office/powerpoint/2010/main" val="29794836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13BBD2BF-ACAD-D3B8-8485-FFF57717CDC9}"/>
              </a:ext>
            </a:extLst>
          </p:cNvPr>
          <p:cNvSpPr>
            <a:spLocks noGrp="1"/>
          </p:cNvSpPr>
          <p:nvPr>
            <p:ph type="title"/>
          </p:nvPr>
        </p:nvSpPr>
        <p:spPr>
          <a:xfrm>
            <a:off x="570913" y="0"/>
            <a:ext cx="10515599" cy="1325563"/>
          </a:xfrm>
        </p:spPr>
        <p:txBody>
          <a:bodyPr>
            <a:normAutofit/>
          </a:bodyPr>
          <a:lstStyle/>
          <a:p>
            <a:r>
              <a:rPr lang="en-IN" b="1" dirty="0"/>
              <a:t>Genetic code reading</a:t>
            </a:r>
          </a:p>
        </p:txBody>
      </p:sp>
      <p:sp>
        <p:nvSpPr>
          <p:cNvPr id="3" name="Content Placeholder 2">
            <a:extLst>
              <a:ext uri="{FF2B5EF4-FFF2-40B4-BE49-F238E27FC236}">
                <a16:creationId xmlns:a16="http://schemas.microsoft.com/office/drawing/2014/main" id="{044F36D7-21E1-FA3E-B66C-D7B4555D88B8}"/>
              </a:ext>
            </a:extLst>
          </p:cNvPr>
          <p:cNvSpPr>
            <a:spLocks noGrp="1"/>
          </p:cNvSpPr>
          <p:nvPr>
            <p:ph idx="1"/>
          </p:nvPr>
        </p:nvSpPr>
        <p:spPr>
          <a:xfrm>
            <a:off x="140677" y="1378634"/>
            <a:ext cx="7146387" cy="4798329"/>
          </a:xfrm>
        </p:spPr>
        <p:txBody>
          <a:bodyPr>
            <a:noAutofit/>
          </a:bodyPr>
          <a:lstStyle/>
          <a:p>
            <a:r>
              <a:rPr lang="en-IN" sz="2400" dirty="0"/>
              <a:t>In an mRNA, the instructions for building a polypeptide are RNA nucleotides (As, Us, Cs, and </a:t>
            </a:r>
            <a:r>
              <a:rPr lang="en-IN" sz="2400" dirty="0" err="1"/>
              <a:t>Gs</a:t>
            </a:r>
            <a:r>
              <a:rPr lang="en-IN" sz="2400" dirty="0"/>
              <a:t>) read in groups of three. These groups of three are called codons.</a:t>
            </a:r>
          </a:p>
          <a:p>
            <a:r>
              <a:rPr lang="en-IN" sz="2400" dirty="0"/>
              <a:t>There are 61 codons for amino acids, and each of them is "read" to specify a certain amino acid out of the 20 commonly found in proteins. One codon, AUG, specifies the amino acid methionine and also acts as a start codon to signal the start of protein construction.</a:t>
            </a:r>
          </a:p>
          <a:p>
            <a:r>
              <a:rPr lang="en-IN" sz="2400" dirty="0"/>
              <a:t>There are three more codons that do not specify amino acids. These stop codons, UAA, UAG, and UGA, tell the cell when a polypeptide is complete. All together, this collection of codon-amino acid relationships is called the genetic code, because it lets cells “decode” an mRNA into a chain of amino acids.</a:t>
            </a:r>
          </a:p>
        </p:txBody>
      </p:sp>
      <p:sp>
        <p:nvSpPr>
          <p:cNvPr id="14"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98CEE85A-5CFF-81D3-4EF4-3552024A1123}"/>
              </a:ext>
            </a:extLst>
          </p:cNvPr>
          <p:cNvPicPr>
            <a:picLocks noChangeAspect="1"/>
          </p:cNvPicPr>
          <p:nvPr/>
        </p:nvPicPr>
        <p:blipFill>
          <a:blip r:embed="rId2"/>
          <a:stretch>
            <a:fillRect/>
          </a:stretch>
        </p:blipFill>
        <p:spPr>
          <a:xfrm>
            <a:off x="7377248" y="3024491"/>
            <a:ext cx="4221597" cy="1255924"/>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spTree>
    <p:extLst>
      <p:ext uri="{BB962C8B-B14F-4D97-AF65-F5344CB8AC3E}">
        <p14:creationId xmlns:p14="http://schemas.microsoft.com/office/powerpoint/2010/main" val="9764798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7A887811-44A9-E1F8-7BD6-154D166D380C}"/>
              </a:ext>
            </a:extLst>
          </p:cNvPr>
          <p:cNvSpPr>
            <a:spLocks noGrp="1"/>
          </p:cNvSpPr>
          <p:nvPr>
            <p:ph type="title"/>
          </p:nvPr>
        </p:nvSpPr>
        <p:spPr>
          <a:xfrm>
            <a:off x="6389742" y="263292"/>
            <a:ext cx="4771178" cy="1160110"/>
          </a:xfrm>
        </p:spPr>
        <p:txBody>
          <a:bodyPr>
            <a:normAutofit/>
          </a:bodyPr>
          <a:lstStyle/>
          <a:p>
            <a:r>
              <a:rPr lang="en-IN" sz="3700" b="1" dirty="0"/>
              <a:t>How is an mRNA "read" to make a polypeptide?</a:t>
            </a:r>
          </a:p>
        </p:txBody>
      </p:sp>
      <p:pic>
        <p:nvPicPr>
          <p:cNvPr id="5" name="Picture 4">
            <a:extLst>
              <a:ext uri="{FF2B5EF4-FFF2-40B4-BE49-F238E27FC236}">
                <a16:creationId xmlns:a16="http://schemas.microsoft.com/office/drawing/2014/main" id="{F7305009-7238-1D15-0F04-D84155EE06C4}"/>
              </a:ext>
            </a:extLst>
          </p:cNvPr>
          <p:cNvPicPr>
            <a:picLocks noChangeAspect="1"/>
          </p:cNvPicPr>
          <p:nvPr/>
        </p:nvPicPr>
        <p:blipFill>
          <a:blip r:embed="rId2"/>
          <a:stretch>
            <a:fillRect/>
          </a:stretch>
        </p:blipFill>
        <p:spPr>
          <a:xfrm>
            <a:off x="191086" y="1962310"/>
            <a:ext cx="5440195" cy="3073709"/>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12" name="Arc 11">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8080964-65B9-6E34-BDEB-69708C520B5F}"/>
              </a:ext>
            </a:extLst>
          </p:cNvPr>
          <p:cNvSpPr>
            <a:spLocks noGrp="1"/>
          </p:cNvSpPr>
          <p:nvPr>
            <p:ph idx="1"/>
          </p:nvPr>
        </p:nvSpPr>
        <p:spPr>
          <a:xfrm>
            <a:off x="5556738" y="1600540"/>
            <a:ext cx="6302327" cy="4912801"/>
          </a:xfrm>
        </p:spPr>
        <p:txBody>
          <a:bodyPr>
            <a:noAutofit/>
          </a:bodyPr>
          <a:lstStyle/>
          <a:p>
            <a:pPr marL="0" indent="0">
              <a:buNone/>
            </a:pPr>
            <a:r>
              <a:rPr lang="en-IN" sz="2400" dirty="0"/>
              <a:t>Two types of molecules with key roles in translation are tRNAs and ribosomes</a:t>
            </a:r>
          </a:p>
          <a:p>
            <a:pPr marL="0" indent="0">
              <a:buNone/>
            </a:pPr>
            <a:r>
              <a:rPr lang="en-IN" sz="2400" b="1" u="sng" dirty="0"/>
              <a:t>Transfer RNAs (tRNAs)</a:t>
            </a:r>
          </a:p>
          <a:p>
            <a:r>
              <a:rPr lang="en-IN" sz="2400" dirty="0"/>
              <a:t>Transfer RNAs, or tRNAs, are molecular "bridges" that connect mRNA codons to the amino acids they encode. One end of each tRNA has a sequence of three nucleotides called an anticodon, which can bind to specific mRNA codons. The other end of the tRNA carries the amino acid specified by the codons.</a:t>
            </a:r>
          </a:p>
          <a:p>
            <a:r>
              <a:rPr lang="en-IN" sz="2400" dirty="0"/>
              <a:t>There are many different types of tRNAs. Each type reads one or a few codons and brings the right amino acid matching those codons.</a:t>
            </a:r>
          </a:p>
        </p:txBody>
      </p:sp>
    </p:spTree>
    <p:extLst>
      <p:ext uri="{BB962C8B-B14F-4D97-AF65-F5344CB8AC3E}">
        <p14:creationId xmlns:p14="http://schemas.microsoft.com/office/powerpoint/2010/main" val="2977043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9DA908B-7F5E-968D-FA03-DE97F66882A5}"/>
              </a:ext>
            </a:extLst>
          </p:cNvPr>
          <p:cNvSpPr>
            <a:spLocks noGrp="1"/>
          </p:cNvSpPr>
          <p:nvPr>
            <p:ph type="title"/>
          </p:nvPr>
        </p:nvSpPr>
        <p:spPr>
          <a:xfrm>
            <a:off x="6727367" y="207021"/>
            <a:ext cx="4771178" cy="1160110"/>
          </a:xfrm>
        </p:spPr>
        <p:txBody>
          <a:bodyPr>
            <a:normAutofit/>
          </a:bodyPr>
          <a:lstStyle/>
          <a:p>
            <a:r>
              <a:rPr lang="en-IN" sz="3700" b="1" dirty="0"/>
              <a:t>Ribosomes</a:t>
            </a:r>
            <a:br>
              <a:rPr lang="en-IN" sz="3700" dirty="0"/>
            </a:br>
            <a:endParaRPr lang="en-IN" sz="3700" dirty="0"/>
          </a:p>
        </p:txBody>
      </p:sp>
      <p:pic>
        <p:nvPicPr>
          <p:cNvPr id="4" name="Picture 3">
            <a:extLst>
              <a:ext uri="{FF2B5EF4-FFF2-40B4-BE49-F238E27FC236}">
                <a16:creationId xmlns:a16="http://schemas.microsoft.com/office/drawing/2014/main" id="{EC93A72F-ECD8-2B0B-DC0F-2C402968BF79}"/>
              </a:ext>
            </a:extLst>
          </p:cNvPr>
          <p:cNvPicPr>
            <a:picLocks noChangeAspect="1"/>
          </p:cNvPicPr>
          <p:nvPr/>
        </p:nvPicPr>
        <p:blipFill>
          <a:blip r:embed="rId2"/>
          <a:stretch>
            <a:fillRect/>
          </a:stretch>
        </p:blipFill>
        <p:spPr>
          <a:xfrm>
            <a:off x="0" y="2039448"/>
            <a:ext cx="5440195" cy="3060110"/>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11" name="Arc 10">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70651F4-804D-AB36-D1B1-73CFF45AE145}"/>
              </a:ext>
            </a:extLst>
          </p:cNvPr>
          <p:cNvSpPr>
            <a:spLocks noGrp="1"/>
          </p:cNvSpPr>
          <p:nvPr>
            <p:ph idx="1"/>
          </p:nvPr>
        </p:nvSpPr>
        <p:spPr>
          <a:xfrm>
            <a:off x="5500468" y="1195754"/>
            <a:ext cx="6040280" cy="5018779"/>
          </a:xfrm>
        </p:spPr>
        <p:txBody>
          <a:bodyPr>
            <a:noAutofit/>
          </a:bodyPr>
          <a:lstStyle/>
          <a:p>
            <a:r>
              <a:rPr lang="en-IN" sz="2400" dirty="0"/>
              <a:t>Ribosomes are the structures where polypeptides (proteins) are built. They are made up of protein and RNA (ribosomal RNA, or rRNA). Each ribosome has two subunits, a large one and a small one, which come together around an mRNA—kind of like the two halves of a hamburger bun coming together around the patty</a:t>
            </a:r>
          </a:p>
          <a:p>
            <a:r>
              <a:rPr lang="en-IN" sz="2400" dirty="0"/>
              <a:t>The ribosome provides a set of handy slots where tRNAs can find their matching codons on the mRNA template and deliver their amino acids. These slots are called the A, P, and E sites. Not only that, but the ribosome also acts as an enzyme, </a:t>
            </a:r>
            <a:r>
              <a:rPr lang="en-IN" sz="2400" dirty="0" err="1"/>
              <a:t>catalyzing</a:t>
            </a:r>
            <a:r>
              <a:rPr lang="en-IN" sz="2400" dirty="0"/>
              <a:t> the chemical reaction that links amino acids together to make a chain.</a:t>
            </a:r>
          </a:p>
        </p:txBody>
      </p:sp>
    </p:spTree>
    <p:extLst>
      <p:ext uri="{BB962C8B-B14F-4D97-AF65-F5344CB8AC3E}">
        <p14:creationId xmlns:p14="http://schemas.microsoft.com/office/powerpoint/2010/main" val="2116133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EB7192-8C80-D36F-067C-EE253875B326}"/>
              </a:ext>
            </a:extLst>
          </p:cNvPr>
          <p:cNvSpPr>
            <a:spLocks noGrp="1"/>
          </p:cNvSpPr>
          <p:nvPr>
            <p:ph type="title"/>
          </p:nvPr>
        </p:nvSpPr>
        <p:spPr>
          <a:xfrm>
            <a:off x="686834" y="1153572"/>
            <a:ext cx="3200400" cy="4461163"/>
          </a:xfrm>
        </p:spPr>
        <p:txBody>
          <a:bodyPr>
            <a:normAutofit/>
          </a:bodyPr>
          <a:lstStyle/>
          <a:p>
            <a:r>
              <a:rPr lang="en-IN" b="1">
                <a:solidFill>
                  <a:srgbClr val="FFFFFF"/>
                </a:solidFill>
              </a:rPr>
              <a:t>Steps of translation overview</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C8D1AB8-EB42-AC30-7315-DA64F1CE3103}"/>
              </a:ext>
            </a:extLst>
          </p:cNvPr>
          <p:cNvSpPr>
            <a:spLocks noGrp="1"/>
          </p:cNvSpPr>
          <p:nvPr>
            <p:ph idx="1"/>
          </p:nvPr>
        </p:nvSpPr>
        <p:spPr>
          <a:xfrm>
            <a:off x="4447308" y="591344"/>
            <a:ext cx="6906491" cy="5986437"/>
          </a:xfrm>
        </p:spPr>
        <p:txBody>
          <a:bodyPr anchor="ctr">
            <a:normAutofit/>
          </a:bodyPr>
          <a:lstStyle/>
          <a:p>
            <a:pPr marL="0" indent="0">
              <a:buNone/>
            </a:pPr>
            <a:r>
              <a:rPr lang="en-IN" sz="2400" dirty="0"/>
              <a:t>To see how cells make proteins, let's divide translation into three stages: </a:t>
            </a:r>
          </a:p>
          <a:p>
            <a:pPr marL="514350" indent="-514350">
              <a:buAutoNum type="arabicPeriod"/>
            </a:pPr>
            <a:r>
              <a:rPr lang="en-IN" sz="2400" dirty="0"/>
              <a:t>initiation (starting off), </a:t>
            </a:r>
          </a:p>
          <a:p>
            <a:pPr marL="514350" indent="-514350">
              <a:buAutoNum type="arabicPeriod"/>
            </a:pPr>
            <a:r>
              <a:rPr lang="en-IN" sz="2400" dirty="0"/>
              <a:t>elongation (adding on to the protein chain), and </a:t>
            </a:r>
          </a:p>
          <a:p>
            <a:pPr marL="514350" indent="-514350">
              <a:buAutoNum type="arabicPeriod"/>
            </a:pPr>
            <a:r>
              <a:rPr lang="en-IN" sz="2400" dirty="0"/>
              <a:t>termination (finishing up).</a:t>
            </a:r>
          </a:p>
          <a:p>
            <a:pPr marL="0" indent="0">
              <a:buNone/>
            </a:pPr>
            <a:endParaRPr lang="en-IN" sz="2400" dirty="0"/>
          </a:p>
          <a:p>
            <a:pPr marL="0" indent="0">
              <a:buNone/>
            </a:pPr>
            <a:r>
              <a:rPr lang="en-IN" sz="2400" b="1" dirty="0"/>
              <a:t>1 Getting started: Initiation</a:t>
            </a:r>
          </a:p>
          <a:p>
            <a:pPr marL="0" indent="0">
              <a:buNone/>
            </a:pPr>
            <a:r>
              <a:rPr lang="en-IN" sz="2400" dirty="0"/>
              <a:t>In initiation, the ribosome assembles around the mRNA to be read and the first tRNA (carrying the amino acid methionine, which matches the start codon, AUG). This setup, called the initiation complex, is needed in order for translation to get started.</a:t>
            </a:r>
          </a:p>
        </p:txBody>
      </p:sp>
    </p:spTree>
    <p:extLst>
      <p:ext uri="{BB962C8B-B14F-4D97-AF65-F5344CB8AC3E}">
        <p14:creationId xmlns:p14="http://schemas.microsoft.com/office/powerpoint/2010/main" val="2846546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91146CB4-9490-29F2-6D0D-2D7201F2B3F5}"/>
              </a:ext>
            </a:extLst>
          </p:cNvPr>
          <p:cNvSpPr>
            <a:spLocks noGrp="1"/>
          </p:cNvSpPr>
          <p:nvPr>
            <p:ph type="title"/>
          </p:nvPr>
        </p:nvSpPr>
        <p:spPr>
          <a:xfrm>
            <a:off x="838200" y="365125"/>
            <a:ext cx="10515599" cy="1325563"/>
          </a:xfrm>
        </p:spPr>
        <p:txBody>
          <a:bodyPr>
            <a:normAutofit/>
          </a:bodyPr>
          <a:lstStyle/>
          <a:p>
            <a:r>
              <a:rPr lang="en-IN" b="1"/>
              <a:t>2. Extending the chain: Elongation</a:t>
            </a:r>
          </a:p>
        </p:txBody>
      </p:sp>
      <p:sp>
        <p:nvSpPr>
          <p:cNvPr id="3" name="Content Placeholder 2">
            <a:extLst>
              <a:ext uri="{FF2B5EF4-FFF2-40B4-BE49-F238E27FC236}">
                <a16:creationId xmlns:a16="http://schemas.microsoft.com/office/drawing/2014/main" id="{28533125-6D9C-CB08-B56D-17BB590DBC93}"/>
              </a:ext>
            </a:extLst>
          </p:cNvPr>
          <p:cNvSpPr>
            <a:spLocks noGrp="1"/>
          </p:cNvSpPr>
          <p:nvPr>
            <p:ph idx="1"/>
          </p:nvPr>
        </p:nvSpPr>
        <p:spPr>
          <a:xfrm>
            <a:off x="191729" y="1474839"/>
            <a:ext cx="6415547" cy="5043948"/>
          </a:xfrm>
        </p:spPr>
        <p:txBody>
          <a:bodyPr>
            <a:normAutofit lnSpcReduction="10000"/>
          </a:bodyPr>
          <a:lstStyle/>
          <a:p>
            <a:r>
              <a:rPr lang="en-IN" sz="2000" dirty="0"/>
              <a:t>Elongation is the stage where the amino acid chain gets longer. In elongation, the mRNA is read one codon at a time, and the amino acid matching each codon is added to a growing protein chain.</a:t>
            </a:r>
          </a:p>
          <a:p>
            <a:pPr marL="0" indent="0">
              <a:buNone/>
            </a:pPr>
            <a:endParaRPr lang="en-IN" sz="2000" dirty="0"/>
          </a:p>
          <a:p>
            <a:pPr marL="0" indent="0">
              <a:buNone/>
            </a:pPr>
            <a:r>
              <a:rPr lang="en-IN" sz="2000" dirty="0"/>
              <a:t>Each time a new codon is exposed:</a:t>
            </a:r>
          </a:p>
          <a:p>
            <a:pPr marL="514350" indent="-514350">
              <a:buFont typeface="+mj-lt"/>
              <a:buAutoNum type="arabicPeriod"/>
            </a:pPr>
            <a:r>
              <a:rPr lang="en-IN" sz="2000" dirty="0"/>
              <a:t>A matching tRNA binds to the codon</a:t>
            </a:r>
          </a:p>
          <a:p>
            <a:pPr marL="514350" indent="-514350">
              <a:buFont typeface="+mj-lt"/>
              <a:buAutoNum type="arabicPeriod"/>
            </a:pPr>
            <a:r>
              <a:rPr lang="en-IN" sz="2000" dirty="0"/>
              <a:t>The existing amino acid chain (polypeptide) is linked onto the amino acid of the tRNA via a chemical reaction</a:t>
            </a:r>
          </a:p>
          <a:p>
            <a:pPr marL="514350" indent="-514350">
              <a:buFont typeface="+mj-lt"/>
              <a:buAutoNum type="arabicPeriod"/>
            </a:pPr>
            <a:r>
              <a:rPr lang="en-IN" sz="2000" dirty="0"/>
              <a:t>The mRNA is shifted one codon over in the ribosome, exposing a new codon for reading</a:t>
            </a:r>
          </a:p>
          <a:p>
            <a:pPr marL="514350" indent="-514350">
              <a:buFont typeface="+mj-lt"/>
              <a:buAutoNum type="arabicPeriod"/>
            </a:pPr>
            <a:r>
              <a:rPr lang="en-IN" sz="2000" dirty="0"/>
              <a:t>During elongation, tRNAs move through the A, P, and E sites of the ribosome, as shown above. This process repeats many times as new codons are read and new amino acids are added to the chain.</a:t>
            </a:r>
          </a:p>
          <a:p>
            <a:pPr marL="514350" indent="-514350">
              <a:buFont typeface="+mj-lt"/>
              <a:buAutoNum type="arabicPeriod"/>
            </a:pPr>
            <a:endParaRPr lang="en-IN" sz="1500" dirty="0"/>
          </a:p>
          <a:p>
            <a:pPr marL="0" indent="0">
              <a:buNone/>
            </a:pPr>
            <a:endParaRPr lang="en-IN" sz="1500" dirty="0"/>
          </a:p>
        </p:txBody>
      </p:sp>
      <p:sp>
        <p:nvSpPr>
          <p:cNvPr id="14"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7C7C353-213A-4254-2A4D-0F2336D8E82E}"/>
              </a:ext>
            </a:extLst>
          </p:cNvPr>
          <p:cNvPicPr>
            <a:picLocks noChangeAspect="1"/>
          </p:cNvPicPr>
          <p:nvPr/>
        </p:nvPicPr>
        <p:blipFill>
          <a:blip r:embed="rId2"/>
          <a:stretch>
            <a:fillRect/>
          </a:stretch>
        </p:blipFill>
        <p:spPr>
          <a:xfrm>
            <a:off x="7139458" y="1460090"/>
            <a:ext cx="4850981" cy="5102942"/>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spTree>
    <p:extLst>
      <p:ext uri="{BB962C8B-B14F-4D97-AF65-F5344CB8AC3E}">
        <p14:creationId xmlns:p14="http://schemas.microsoft.com/office/powerpoint/2010/main" val="3836759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0959CB-B66A-8317-7391-2929F4E87577}"/>
              </a:ext>
            </a:extLst>
          </p:cNvPr>
          <p:cNvSpPr>
            <a:spLocks noGrp="1"/>
          </p:cNvSpPr>
          <p:nvPr>
            <p:ph type="title"/>
          </p:nvPr>
        </p:nvSpPr>
        <p:spPr>
          <a:xfrm>
            <a:off x="686834" y="1153572"/>
            <a:ext cx="3200400" cy="4461163"/>
          </a:xfrm>
        </p:spPr>
        <p:txBody>
          <a:bodyPr>
            <a:normAutofit/>
          </a:bodyPr>
          <a:lstStyle/>
          <a:p>
            <a:r>
              <a:rPr lang="en-IN" b="1">
                <a:solidFill>
                  <a:srgbClr val="FFFFFF"/>
                </a:solidFill>
              </a:rPr>
              <a:t>3. Finishing up: Termination</a:t>
            </a:r>
          </a:p>
        </p:txBody>
      </p:sp>
      <p:sp>
        <p:nvSpPr>
          <p:cNvPr id="23" name="Arc 2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0F49F7D-1329-01A1-7E3C-733B713A8205}"/>
              </a:ext>
            </a:extLst>
          </p:cNvPr>
          <p:cNvSpPr>
            <a:spLocks noGrp="1"/>
          </p:cNvSpPr>
          <p:nvPr>
            <p:ph idx="1"/>
          </p:nvPr>
        </p:nvSpPr>
        <p:spPr>
          <a:xfrm>
            <a:off x="4447308" y="591344"/>
            <a:ext cx="6906491" cy="5853701"/>
          </a:xfrm>
        </p:spPr>
        <p:txBody>
          <a:bodyPr anchor="ctr">
            <a:normAutofit/>
          </a:bodyPr>
          <a:lstStyle/>
          <a:p>
            <a:r>
              <a:rPr lang="en-IN" sz="2600"/>
              <a:t>Termination is the stage in which the finished polypeptide chain is released. It begins when a stop codon (UAG, UAA, or UGA) enters the ribosome, triggering a series of events that separate the chain from its tRNA and allow it to drift out of the ribosome.</a:t>
            </a:r>
          </a:p>
          <a:p>
            <a:r>
              <a:rPr lang="en-IN" sz="2600"/>
              <a:t>After termination, the polypeptide may still need to fold into the right 3D shape, undergo processing (such as the removal of amino acids), get shipped to the right place in the cell, or combine with other polypeptides before it can do its job as a functional protein.</a:t>
            </a:r>
          </a:p>
        </p:txBody>
      </p:sp>
    </p:spTree>
    <p:extLst>
      <p:ext uri="{BB962C8B-B14F-4D97-AF65-F5344CB8AC3E}">
        <p14:creationId xmlns:p14="http://schemas.microsoft.com/office/powerpoint/2010/main" val="36342999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C1E091-F280-BC38-867E-11D9A9F4C0BD}"/>
              </a:ext>
            </a:extLst>
          </p:cNvPr>
          <p:cNvSpPr>
            <a:spLocks noGrp="1"/>
          </p:cNvSpPr>
          <p:nvPr>
            <p:ph type="title"/>
          </p:nvPr>
        </p:nvSpPr>
        <p:spPr>
          <a:xfrm>
            <a:off x="686834" y="1153572"/>
            <a:ext cx="3200400" cy="4461163"/>
          </a:xfrm>
        </p:spPr>
        <p:txBody>
          <a:bodyPr>
            <a:normAutofit/>
          </a:bodyPr>
          <a:lstStyle/>
          <a:p>
            <a:r>
              <a:rPr lang="en-IN" b="1">
                <a:solidFill>
                  <a:srgbClr val="FFFFFF"/>
                </a:solidFill>
              </a:rPr>
              <a:t>Deep into Translation stages along with pro &amp; Eukaryotes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28DF6FE-B903-EF7A-BF65-58716337DF1C}"/>
              </a:ext>
            </a:extLst>
          </p:cNvPr>
          <p:cNvSpPr>
            <a:spLocks noGrp="1"/>
          </p:cNvSpPr>
          <p:nvPr>
            <p:ph idx="1"/>
          </p:nvPr>
        </p:nvSpPr>
        <p:spPr>
          <a:xfrm>
            <a:off x="4447308" y="591344"/>
            <a:ext cx="6906491" cy="5585619"/>
          </a:xfrm>
        </p:spPr>
        <p:txBody>
          <a:bodyPr anchor="ctr">
            <a:normAutofit/>
          </a:bodyPr>
          <a:lstStyle/>
          <a:p>
            <a:pPr marL="0" indent="0">
              <a:buNone/>
            </a:pPr>
            <a:r>
              <a:rPr lang="en-IN" sz="2400"/>
              <a:t>In an mRNA, the instructions for building a polypeptide come in groups of three nucleotides called </a:t>
            </a:r>
            <a:r>
              <a:rPr lang="en-IN" sz="2400" b="1"/>
              <a:t>codons</a:t>
            </a:r>
            <a:r>
              <a:rPr lang="en-IN" sz="2400"/>
              <a:t>. Here are some key features of codons to keep in mind as we move forward:</a:t>
            </a:r>
          </a:p>
          <a:p>
            <a:endParaRPr lang="en-IN" sz="2400"/>
          </a:p>
          <a:p>
            <a:r>
              <a:rPr lang="en-IN" sz="2400"/>
              <a:t>There are 61 different codons for amino acids</a:t>
            </a:r>
          </a:p>
          <a:p>
            <a:r>
              <a:rPr lang="en-IN" sz="2400"/>
              <a:t>Three “stop” codons mark the polypeptide as finished</a:t>
            </a:r>
          </a:p>
          <a:p>
            <a:r>
              <a:rPr lang="en-IN" sz="2400"/>
              <a:t>One codon, AUG, is a “start” signal to kick off translation (it also specifies the amino acid methionine)</a:t>
            </a:r>
          </a:p>
          <a:p>
            <a:pPr marL="0" indent="0">
              <a:buNone/>
            </a:pPr>
            <a:endParaRPr lang="en-IN" sz="2400"/>
          </a:p>
          <a:p>
            <a:pPr marL="0" indent="0">
              <a:buNone/>
            </a:pPr>
            <a:r>
              <a:rPr lang="en-IN" sz="2400"/>
              <a:t>These relationships between mRNA codons and amino acids are known as the genetic code</a:t>
            </a:r>
          </a:p>
          <a:p>
            <a:pPr marL="0" indent="0">
              <a:buNone/>
            </a:pPr>
            <a:endParaRPr lang="en-IN" sz="2400"/>
          </a:p>
        </p:txBody>
      </p:sp>
    </p:spTree>
    <p:extLst>
      <p:ext uri="{BB962C8B-B14F-4D97-AF65-F5344CB8AC3E}">
        <p14:creationId xmlns:p14="http://schemas.microsoft.com/office/powerpoint/2010/main" val="3304764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5DAA40F-4F28-4316-934E-C55D7C3AA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6D467C8-A8E0-468B-B88D-9CEEE37BF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33452" cy="6858000"/>
          </a:xfrm>
          <a:custGeom>
            <a:avLst/>
            <a:gdLst>
              <a:gd name="connsiteX0" fmla="*/ 0 w 7433452"/>
              <a:gd name="connsiteY0" fmla="*/ 0 h 6858000"/>
              <a:gd name="connsiteX1" fmla="*/ 1592736 w 7433452"/>
              <a:gd name="connsiteY1" fmla="*/ 0 h 6858000"/>
              <a:gd name="connsiteX2" fmla="*/ 2171700 w 7433452"/>
              <a:gd name="connsiteY2" fmla="*/ 0 h 6858000"/>
              <a:gd name="connsiteX3" fmla="*/ 2762696 w 7433452"/>
              <a:gd name="connsiteY3" fmla="*/ 0 h 6858000"/>
              <a:gd name="connsiteX4" fmla="*/ 2829254 w 7433452"/>
              <a:gd name="connsiteY4" fmla="*/ 0 h 6858000"/>
              <a:gd name="connsiteX5" fmla="*/ 7415310 w 7433452"/>
              <a:gd name="connsiteY5" fmla="*/ 0 h 6858000"/>
              <a:gd name="connsiteX6" fmla="*/ 7405703 w 7433452"/>
              <a:gd name="connsiteY6" fmla="*/ 94814 h 6858000"/>
              <a:gd name="connsiteX7" fmla="*/ 7410754 w 7433452"/>
              <a:gd name="connsiteY7" fmla="*/ 421796 h 6858000"/>
              <a:gd name="connsiteX8" fmla="*/ 7414688 w 7433452"/>
              <a:gd name="connsiteY8" fmla="*/ 812192 h 6858000"/>
              <a:gd name="connsiteX9" fmla="*/ 7395017 w 7433452"/>
              <a:gd name="connsiteY9" fmla="*/ 1113642 h 6858000"/>
              <a:gd name="connsiteX10" fmla="*/ 7422810 w 7433452"/>
              <a:gd name="connsiteY10" fmla="*/ 1796708 h 6858000"/>
              <a:gd name="connsiteX11" fmla="*/ 7421161 w 7433452"/>
              <a:gd name="connsiteY11" fmla="*/ 2327333 h 6858000"/>
              <a:gd name="connsiteX12" fmla="*/ 7412023 w 7433452"/>
              <a:gd name="connsiteY12" fmla="*/ 2784280 h 6858000"/>
              <a:gd name="connsiteX13" fmla="*/ 7417480 w 7433452"/>
              <a:gd name="connsiteY13" fmla="*/ 2985458 h 6858000"/>
              <a:gd name="connsiteX14" fmla="*/ 7403774 w 7433452"/>
              <a:gd name="connsiteY14" fmla="*/ 3531096 h 6858000"/>
              <a:gd name="connsiteX15" fmla="*/ 7414307 w 7433452"/>
              <a:gd name="connsiteY15" fmla="*/ 4336830 h 6858000"/>
              <a:gd name="connsiteX16" fmla="*/ 7413419 w 7433452"/>
              <a:gd name="connsiteY16" fmla="*/ 5026893 h 6858000"/>
              <a:gd name="connsiteX17" fmla="*/ 7417734 w 7433452"/>
              <a:gd name="connsiteY17" fmla="*/ 5252632 h 6858000"/>
              <a:gd name="connsiteX18" fmla="*/ 7417734 w 7433452"/>
              <a:gd name="connsiteY18" fmla="*/ 5466282 h 6858000"/>
              <a:gd name="connsiteX19" fmla="*/ 7379659 w 7433452"/>
              <a:gd name="connsiteY19" fmla="*/ 6121225 h 6858000"/>
              <a:gd name="connsiteX20" fmla="*/ 7395115 w 7433452"/>
              <a:gd name="connsiteY20" fmla="*/ 6708907 h 6858000"/>
              <a:gd name="connsiteX21" fmla="*/ 7412408 w 7433452"/>
              <a:gd name="connsiteY21" fmla="*/ 6858000 h 6858000"/>
              <a:gd name="connsiteX22" fmla="*/ 2829254 w 7433452"/>
              <a:gd name="connsiteY22" fmla="*/ 6858000 h 6858000"/>
              <a:gd name="connsiteX23" fmla="*/ 2762696 w 7433452"/>
              <a:gd name="connsiteY23" fmla="*/ 6858000 h 6858000"/>
              <a:gd name="connsiteX24" fmla="*/ 2171700 w 7433452"/>
              <a:gd name="connsiteY24" fmla="*/ 6858000 h 6858000"/>
              <a:gd name="connsiteX25" fmla="*/ 1592736 w 7433452"/>
              <a:gd name="connsiteY25" fmla="*/ 6858000 h 6858000"/>
              <a:gd name="connsiteX26" fmla="*/ 0 w 7433452"/>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33452" h="6858000">
                <a:moveTo>
                  <a:pt x="0" y="0"/>
                </a:moveTo>
                <a:lnTo>
                  <a:pt x="1592736" y="0"/>
                </a:lnTo>
                <a:lnTo>
                  <a:pt x="2171700" y="0"/>
                </a:lnTo>
                <a:lnTo>
                  <a:pt x="2762696" y="0"/>
                </a:lnTo>
                <a:lnTo>
                  <a:pt x="2829254" y="0"/>
                </a:lnTo>
                <a:lnTo>
                  <a:pt x="7415310" y="0"/>
                </a:lnTo>
                <a:lnTo>
                  <a:pt x="7405703" y="94814"/>
                </a:lnTo>
                <a:cubicBezTo>
                  <a:pt x="7398856" y="203629"/>
                  <a:pt x="7403520" y="312712"/>
                  <a:pt x="7410754" y="421796"/>
                </a:cubicBezTo>
                <a:cubicBezTo>
                  <a:pt x="7421580" y="551656"/>
                  <a:pt x="7422900" y="682144"/>
                  <a:pt x="7414688" y="812192"/>
                </a:cubicBezTo>
                <a:cubicBezTo>
                  <a:pt x="7406693" y="912591"/>
                  <a:pt x="7397682" y="1012988"/>
                  <a:pt x="7395017" y="1113642"/>
                </a:cubicBezTo>
                <a:cubicBezTo>
                  <a:pt x="7388670" y="1342689"/>
                  <a:pt x="7407708" y="1569316"/>
                  <a:pt x="7422810" y="1796708"/>
                </a:cubicBezTo>
                <a:cubicBezTo>
                  <a:pt x="7434487" y="1973710"/>
                  <a:pt x="7439944" y="2150457"/>
                  <a:pt x="7421161" y="2327333"/>
                </a:cubicBezTo>
                <a:cubicBezTo>
                  <a:pt x="7405170" y="2479266"/>
                  <a:pt x="7396793" y="2631453"/>
                  <a:pt x="7412023" y="2784280"/>
                </a:cubicBezTo>
                <a:cubicBezTo>
                  <a:pt x="7418749" y="2851085"/>
                  <a:pt x="7425984" y="2918653"/>
                  <a:pt x="7417480" y="2985458"/>
                </a:cubicBezTo>
                <a:cubicBezTo>
                  <a:pt x="7394508" y="3167039"/>
                  <a:pt x="7398063" y="3349132"/>
                  <a:pt x="7403774" y="3531096"/>
                </a:cubicBezTo>
                <a:cubicBezTo>
                  <a:pt x="7412277" y="3799715"/>
                  <a:pt x="7426364" y="4067954"/>
                  <a:pt x="7414307" y="4336830"/>
                </a:cubicBezTo>
                <a:cubicBezTo>
                  <a:pt x="7404027" y="4566639"/>
                  <a:pt x="7420653" y="4796831"/>
                  <a:pt x="7413419" y="5026893"/>
                </a:cubicBezTo>
                <a:cubicBezTo>
                  <a:pt x="7410982" y="5102162"/>
                  <a:pt x="7412429" y="5177504"/>
                  <a:pt x="7417734" y="5252632"/>
                </a:cubicBezTo>
                <a:cubicBezTo>
                  <a:pt x="7424271" y="5323700"/>
                  <a:pt x="7424271" y="5395213"/>
                  <a:pt x="7417734" y="5466282"/>
                </a:cubicBezTo>
                <a:cubicBezTo>
                  <a:pt x="7393239" y="5683875"/>
                  <a:pt x="7383214" y="5902486"/>
                  <a:pt x="7379659" y="6121225"/>
                </a:cubicBezTo>
                <a:cubicBezTo>
                  <a:pt x="7376423" y="6317442"/>
                  <a:pt x="7378041" y="6513586"/>
                  <a:pt x="7395115" y="6708907"/>
                </a:cubicBezTo>
                <a:lnTo>
                  <a:pt x="7412408" y="6858000"/>
                </a:lnTo>
                <a:lnTo>
                  <a:pt x="2829254" y="6858000"/>
                </a:lnTo>
                <a:lnTo>
                  <a:pt x="2762696" y="6858000"/>
                </a:lnTo>
                <a:lnTo>
                  <a:pt x="2171700" y="6858000"/>
                </a:lnTo>
                <a:lnTo>
                  <a:pt x="159273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84A1AFC-6E9C-9614-C7E7-353249C93C53}"/>
              </a:ext>
            </a:extLst>
          </p:cNvPr>
          <p:cNvSpPr>
            <a:spLocks noGrp="1"/>
          </p:cNvSpPr>
          <p:nvPr>
            <p:ph type="title"/>
          </p:nvPr>
        </p:nvSpPr>
        <p:spPr>
          <a:xfrm>
            <a:off x="640081" y="329184"/>
            <a:ext cx="6241568" cy="1783080"/>
          </a:xfrm>
        </p:spPr>
        <p:txBody>
          <a:bodyPr anchor="b">
            <a:normAutofit/>
          </a:bodyPr>
          <a:lstStyle/>
          <a:p>
            <a:r>
              <a:rPr lang="en-IN" sz="5400" b="1">
                <a:solidFill>
                  <a:srgbClr val="FFFFFF"/>
                </a:solidFill>
              </a:rPr>
              <a:t>How Codons to amino acids?</a:t>
            </a:r>
          </a:p>
        </p:txBody>
      </p:sp>
      <p:sp>
        <p:nvSpPr>
          <p:cNvPr id="16" name="sketch line">
            <a:extLst>
              <a:ext uri="{FF2B5EF4-FFF2-40B4-BE49-F238E27FC236}">
                <a16:creationId xmlns:a16="http://schemas.microsoft.com/office/drawing/2014/main" id="{62677C27-4325-4BE2-B2C9-B721DA9E3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475" y="2362200"/>
            <a:ext cx="4056549" cy="18288"/>
          </a:xfrm>
          <a:custGeom>
            <a:avLst/>
            <a:gdLst>
              <a:gd name="connsiteX0" fmla="*/ 0 w 4056549"/>
              <a:gd name="connsiteY0" fmla="*/ 0 h 18288"/>
              <a:gd name="connsiteX1" fmla="*/ 676092 w 4056549"/>
              <a:gd name="connsiteY1" fmla="*/ 0 h 18288"/>
              <a:gd name="connsiteX2" fmla="*/ 1271052 w 4056549"/>
              <a:gd name="connsiteY2" fmla="*/ 0 h 18288"/>
              <a:gd name="connsiteX3" fmla="*/ 1947144 w 4056549"/>
              <a:gd name="connsiteY3" fmla="*/ 0 h 18288"/>
              <a:gd name="connsiteX4" fmla="*/ 2501539 w 4056549"/>
              <a:gd name="connsiteY4" fmla="*/ 0 h 18288"/>
              <a:gd name="connsiteX5" fmla="*/ 3137065 w 4056549"/>
              <a:gd name="connsiteY5" fmla="*/ 0 h 18288"/>
              <a:gd name="connsiteX6" fmla="*/ 4056549 w 4056549"/>
              <a:gd name="connsiteY6" fmla="*/ 0 h 18288"/>
              <a:gd name="connsiteX7" fmla="*/ 4056549 w 4056549"/>
              <a:gd name="connsiteY7" fmla="*/ 18288 h 18288"/>
              <a:gd name="connsiteX8" fmla="*/ 3380458 w 4056549"/>
              <a:gd name="connsiteY8" fmla="*/ 18288 h 18288"/>
              <a:gd name="connsiteX9" fmla="*/ 2663801 w 4056549"/>
              <a:gd name="connsiteY9" fmla="*/ 18288 h 18288"/>
              <a:gd name="connsiteX10" fmla="*/ 2068840 w 4056549"/>
              <a:gd name="connsiteY10" fmla="*/ 18288 h 18288"/>
              <a:gd name="connsiteX11" fmla="*/ 1311618 w 4056549"/>
              <a:gd name="connsiteY11" fmla="*/ 18288 h 18288"/>
              <a:gd name="connsiteX12" fmla="*/ 716657 w 4056549"/>
              <a:gd name="connsiteY12" fmla="*/ 18288 h 18288"/>
              <a:gd name="connsiteX13" fmla="*/ 0 w 4056549"/>
              <a:gd name="connsiteY13" fmla="*/ 18288 h 18288"/>
              <a:gd name="connsiteX14" fmla="*/ 0 w 4056549"/>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6549" h="18288" fill="none" extrusionOk="0">
                <a:moveTo>
                  <a:pt x="0" y="0"/>
                </a:moveTo>
                <a:cubicBezTo>
                  <a:pt x="324395" y="-12272"/>
                  <a:pt x="437185" y="20747"/>
                  <a:pt x="676092" y="0"/>
                </a:cubicBezTo>
                <a:cubicBezTo>
                  <a:pt x="914999" y="-20747"/>
                  <a:pt x="980886" y="20074"/>
                  <a:pt x="1271052" y="0"/>
                </a:cubicBezTo>
                <a:cubicBezTo>
                  <a:pt x="1561218" y="-20074"/>
                  <a:pt x="1609815" y="19965"/>
                  <a:pt x="1947144" y="0"/>
                </a:cubicBezTo>
                <a:cubicBezTo>
                  <a:pt x="2284473" y="-19965"/>
                  <a:pt x="2317816" y="-23682"/>
                  <a:pt x="2501539" y="0"/>
                </a:cubicBezTo>
                <a:cubicBezTo>
                  <a:pt x="2685262" y="23682"/>
                  <a:pt x="2879461" y="12712"/>
                  <a:pt x="3137065" y="0"/>
                </a:cubicBezTo>
                <a:cubicBezTo>
                  <a:pt x="3394669" y="-12712"/>
                  <a:pt x="3618306" y="-41742"/>
                  <a:pt x="4056549" y="0"/>
                </a:cubicBezTo>
                <a:cubicBezTo>
                  <a:pt x="4056201" y="6465"/>
                  <a:pt x="4056979" y="10922"/>
                  <a:pt x="4056549" y="18288"/>
                </a:cubicBezTo>
                <a:cubicBezTo>
                  <a:pt x="3807729" y="-7540"/>
                  <a:pt x="3536237" y="12619"/>
                  <a:pt x="3380458" y="18288"/>
                </a:cubicBezTo>
                <a:cubicBezTo>
                  <a:pt x="3224679" y="23957"/>
                  <a:pt x="2967497" y="23368"/>
                  <a:pt x="2663801" y="18288"/>
                </a:cubicBezTo>
                <a:cubicBezTo>
                  <a:pt x="2360105" y="13208"/>
                  <a:pt x="2359716" y="-8821"/>
                  <a:pt x="2068840" y="18288"/>
                </a:cubicBezTo>
                <a:cubicBezTo>
                  <a:pt x="1777964" y="45397"/>
                  <a:pt x="1641909" y="31681"/>
                  <a:pt x="1311618" y="18288"/>
                </a:cubicBezTo>
                <a:cubicBezTo>
                  <a:pt x="981327" y="4895"/>
                  <a:pt x="990410" y="11155"/>
                  <a:pt x="716657" y="18288"/>
                </a:cubicBezTo>
                <a:cubicBezTo>
                  <a:pt x="442904" y="25421"/>
                  <a:pt x="330722" y="13665"/>
                  <a:pt x="0" y="18288"/>
                </a:cubicBezTo>
                <a:cubicBezTo>
                  <a:pt x="75" y="12069"/>
                  <a:pt x="515" y="5650"/>
                  <a:pt x="0" y="0"/>
                </a:cubicBezTo>
                <a:close/>
              </a:path>
              <a:path w="4056549" h="18288" stroke="0" extrusionOk="0">
                <a:moveTo>
                  <a:pt x="0" y="0"/>
                </a:moveTo>
                <a:cubicBezTo>
                  <a:pt x="175099" y="13469"/>
                  <a:pt x="459673" y="14529"/>
                  <a:pt x="594961" y="0"/>
                </a:cubicBezTo>
                <a:cubicBezTo>
                  <a:pt x="730249" y="-14529"/>
                  <a:pt x="873178" y="22015"/>
                  <a:pt x="1149356" y="0"/>
                </a:cubicBezTo>
                <a:cubicBezTo>
                  <a:pt x="1425534" y="-22015"/>
                  <a:pt x="1498871" y="-21513"/>
                  <a:pt x="1744316" y="0"/>
                </a:cubicBezTo>
                <a:cubicBezTo>
                  <a:pt x="1989761" y="21513"/>
                  <a:pt x="2112991" y="-46"/>
                  <a:pt x="2420408" y="0"/>
                </a:cubicBezTo>
                <a:cubicBezTo>
                  <a:pt x="2727825" y="46"/>
                  <a:pt x="2880256" y="-10040"/>
                  <a:pt x="3137065" y="0"/>
                </a:cubicBezTo>
                <a:cubicBezTo>
                  <a:pt x="3393874" y="10040"/>
                  <a:pt x="3704325" y="-6685"/>
                  <a:pt x="4056549" y="0"/>
                </a:cubicBezTo>
                <a:cubicBezTo>
                  <a:pt x="4055732" y="6895"/>
                  <a:pt x="4055770" y="11206"/>
                  <a:pt x="4056549" y="18288"/>
                </a:cubicBezTo>
                <a:cubicBezTo>
                  <a:pt x="3812770" y="11959"/>
                  <a:pt x="3533996" y="-5717"/>
                  <a:pt x="3299327" y="18288"/>
                </a:cubicBezTo>
                <a:cubicBezTo>
                  <a:pt x="3064658" y="42293"/>
                  <a:pt x="2940381" y="24492"/>
                  <a:pt x="2744931" y="18288"/>
                </a:cubicBezTo>
                <a:cubicBezTo>
                  <a:pt x="2549481" y="12084"/>
                  <a:pt x="2252169" y="51841"/>
                  <a:pt x="1987709" y="18288"/>
                </a:cubicBezTo>
                <a:cubicBezTo>
                  <a:pt x="1723249" y="-15265"/>
                  <a:pt x="1438946" y="3423"/>
                  <a:pt x="1230487" y="18288"/>
                </a:cubicBezTo>
                <a:cubicBezTo>
                  <a:pt x="1022028" y="33153"/>
                  <a:pt x="795957" y="18596"/>
                  <a:pt x="676092" y="18288"/>
                </a:cubicBezTo>
                <a:cubicBezTo>
                  <a:pt x="556227" y="17980"/>
                  <a:pt x="334853" y="39451"/>
                  <a:pt x="0" y="18288"/>
                </a:cubicBezTo>
                <a:cubicBezTo>
                  <a:pt x="95" y="14343"/>
                  <a:pt x="742" y="6860"/>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703ACC-F48C-FE7C-3967-081A1F80646D}"/>
              </a:ext>
            </a:extLst>
          </p:cNvPr>
          <p:cNvSpPr>
            <a:spLocks noGrp="1"/>
          </p:cNvSpPr>
          <p:nvPr>
            <p:ph idx="1"/>
          </p:nvPr>
        </p:nvSpPr>
        <p:spPr>
          <a:xfrm>
            <a:off x="126610" y="2706624"/>
            <a:ext cx="7033846" cy="4151376"/>
          </a:xfrm>
        </p:spPr>
        <p:txBody>
          <a:bodyPr>
            <a:noAutofit/>
          </a:bodyPr>
          <a:lstStyle/>
          <a:p>
            <a:r>
              <a:rPr lang="en-IN" sz="2000" dirty="0">
                <a:solidFill>
                  <a:srgbClr val="FFFFFF"/>
                </a:solidFill>
              </a:rPr>
              <a:t>In translation, the codons of an mRNA are read in order (from the 5' end to the 3' end) by molecules called transfer RNAs, or tRNAs.</a:t>
            </a:r>
          </a:p>
          <a:p>
            <a:r>
              <a:rPr lang="en-IN" sz="2000" dirty="0">
                <a:solidFill>
                  <a:srgbClr val="FFFFFF"/>
                </a:solidFill>
              </a:rPr>
              <a:t>Each tRNA has an anticodon, a set of three nucleotides that binds to a matching mRNA codon through base pairing. The other end of the tRNA carries the amino acid that's specified by the codon.</a:t>
            </a:r>
          </a:p>
          <a:p>
            <a:r>
              <a:rPr lang="en-IN" sz="2000" dirty="0">
                <a:solidFill>
                  <a:srgbClr val="FFFFFF"/>
                </a:solidFill>
              </a:rPr>
              <a:t>tRNAs bind to mRNAs inside of a protein-and-RNA structure called the ribosome. As tRNAs enter slots in the ribosome and bind to codons, their amino acids are linked to the growing polypeptide chain in a chemical reaction. The end result is a polypeptide whose amino acid sequence mirrors the sequence of codons in the mRNA.</a:t>
            </a:r>
          </a:p>
        </p:txBody>
      </p:sp>
      <p:pic>
        <p:nvPicPr>
          <p:cNvPr id="5" name="Picture 4">
            <a:extLst>
              <a:ext uri="{FF2B5EF4-FFF2-40B4-BE49-F238E27FC236}">
                <a16:creationId xmlns:a16="http://schemas.microsoft.com/office/drawing/2014/main" id="{48E425E2-C22C-97B4-DE76-4E59EBF082AA}"/>
              </a:ext>
            </a:extLst>
          </p:cNvPr>
          <p:cNvPicPr>
            <a:picLocks noChangeAspect="1"/>
          </p:cNvPicPr>
          <p:nvPr/>
        </p:nvPicPr>
        <p:blipFill>
          <a:blip r:embed="rId2"/>
          <a:stretch>
            <a:fillRect/>
          </a:stretch>
        </p:blipFill>
        <p:spPr>
          <a:xfrm>
            <a:off x="7834304" y="635973"/>
            <a:ext cx="4014216" cy="3260778"/>
          </a:xfrm>
          <a:prstGeom prst="rect">
            <a:avLst/>
          </a:prstGeom>
        </p:spPr>
      </p:pic>
      <p:pic>
        <p:nvPicPr>
          <p:cNvPr id="7" name="Picture 6">
            <a:extLst>
              <a:ext uri="{FF2B5EF4-FFF2-40B4-BE49-F238E27FC236}">
                <a16:creationId xmlns:a16="http://schemas.microsoft.com/office/drawing/2014/main" id="{7171F24A-6E42-C494-C8E8-74A2D8450BE6}"/>
              </a:ext>
            </a:extLst>
          </p:cNvPr>
          <p:cNvPicPr>
            <a:picLocks noChangeAspect="1"/>
          </p:cNvPicPr>
          <p:nvPr/>
        </p:nvPicPr>
        <p:blipFill>
          <a:blip r:embed="rId3"/>
          <a:stretch>
            <a:fillRect/>
          </a:stretch>
        </p:blipFill>
        <p:spPr>
          <a:xfrm>
            <a:off x="7834304" y="4016784"/>
            <a:ext cx="4014216" cy="2637233"/>
          </a:xfrm>
          <a:prstGeom prst="rect">
            <a:avLst/>
          </a:prstGeom>
        </p:spPr>
      </p:pic>
    </p:spTree>
    <p:extLst>
      <p:ext uri="{BB962C8B-B14F-4D97-AF65-F5344CB8AC3E}">
        <p14:creationId xmlns:p14="http://schemas.microsoft.com/office/powerpoint/2010/main" val="4746065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C32DF3D-3F59-481D-A237-77C31AD492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5D2100-9DDB-30E8-EB7A-ABE9C3B37567}"/>
              </a:ext>
            </a:extLst>
          </p:cNvPr>
          <p:cNvSpPr>
            <a:spLocks noGrp="1"/>
          </p:cNvSpPr>
          <p:nvPr>
            <p:ph type="title"/>
          </p:nvPr>
        </p:nvSpPr>
        <p:spPr>
          <a:xfrm>
            <a:off x="841248" y="643467"/>
            <a:ext cx="3840480" cy="5571066"/>
          </a:xfrm>
        </p:spPr>
        <p:txBody>
          <a:bodyPr anchor="ctr">
            <a:normAutofit/>
          </a:bodyPr>
          <a:lstStyle/>
          <a:p>
            <a:r>
              <a:rPr lang="en-IN" sz="5400" b="1"/>
              <a:t>1. Initiation</a:t>
            </a:r>
          </a:p>
        </p:txBody>
      </p:sp>
      <p:sp>
        <p:nvSpPr>
          <p:cNvPr id="10" name="Freeform: Shape 9">
            <a:extLst>
              <a:ext uri="{FF2B5EF4-FFF2-40B4-BE49-F238E27FC236}">
                <a16:creationId xmlns:a16="http://schemas.microsoft.com/office/drawing/2014/main" id="{32F02326-30C4-4095-988F-932A425AE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9686" y="0"/>
            <a:ext cx="7152315" cy="6858000"/>
          </a:xfrm>
          <a:custGeom>
            <a:avLst/>
            <a:gdLst>
              <a:gd name="connsiteX0" fmla="*/ 17101 w 7152315"/>
              <a:gd name="connsiteY0" fmla="*/ 0 h 6858000"/>
              <a:gd name="connsiteX1" fmla="*/ 7152315 w 7152315"/>
              <a:gd name="connsiteY1" fmla="*/ 0 h 6858000"/>
              <a:gd name="connsiteX2" fmla="*/ 7152315 w 7152315"/>
              <a:gd name="connsiteY2" fmla="*/ 6858000 h 6858000"/>
              <a:gd name="connsiteX3" fmla="*/ 15999 w 7152315"/>
              <a:gd name="connsiteY3" fmla="*/ 6858000 h 6858000"/>
              <a:gd name="connsiteX4" fmla="*/ 9729 w 7152315"/>
              <a:gd name="connsiteY4" fmla="*/ 6734157 h 6858000"/>
              <a:gd name="connsiteX5" fmla="*/ 15819 w 7152315"/>
              <a:gd name="connsiteY5" fmla="*/ 6122264 h 6858000"/>
              <a:gd name="connsiteX6" fmla="*/ 11379 w 7152315"/>
              <a:gd name="connsiteY6" fmla="*/ 5614784 h 6858000"/>
              <a:gd name="connsiteX7" fmla="*/ 20006 w 7152315"/>
              <a:gd name="connsiteY7" fmla="*/ 5204359 h 6858000"/>
              <a:gd name="connsiteX8" fmla="*/ 16962 w 7152315"/>
              <a:gd name="connsiteY8" fmla="*/ 4811696 h 6858000"/>
              <a:gd name="connsiteX9" fmla="*/ 13409 w 7152315"/>
              <a:gd name="connsiteY9" fmla="*/ 4358135 h 6858000"/>
              <a:gd name="connsiteX10" fmla="*/ 12774 w 7152315"/>
              <a:gd name="connsiteY10" fmla="*/ 4038423 h 6858000"/>
              <a:gd name="connsiteX11" fmla="*/ 10110 w 7152315"/>
              <a:gd name="connsiteY11" fmla="*/ 3630663 h 6858000"/>
              <a:gd name="connsiteX12" fmla="*/ 16581 w 7152315"/>
              <a:gd name="connsiteY12" fmla="*/ 3275427 h 6858000"/>
              <a:gd name="connsiteX13" fmla="*/ 27872 w 7152315"/>
              <a:gd name="connsiteY13" fmla="*/ 2871219 h 6858000"/>
              <a:gd name="connsiteX14" fmla="*/ 17596 w 7152315"/>
              <a:gd name="connsiteY14" fmla="*/ 2235600 h 6858000"/>
              <a:gd name="connsiteX15" fmla="*/ 14170 w 7152315"/>
              <a:gd name="connsiteY15" fmla="*/ 1894827 h 6858000"/>
              <a:gd name="connsiteX16" fmla="*/ 11632 w 7152315"/>
              <a:gd name="connsiteY16" fmla="*/ 1603026 h 6858000"/>
              <a:gd name="connsiteX17" fmla="*/ 14551 w 7152315"/>
              <a:gd name="connsiteY17" fmla="*/ 1307799 h 6858000"/>
              <a:gd name="connsiteX18" fmla="*/ 14551 w 7152315"/>
              <a:gd name="connsiteY18" fmla="*/ 887733 h 6858000"/>
              <a:gd name="connsiteX19" fmla="*/ 849 w 7152315"/>
              <a:gd name="connsiteY19" fmla="*/ 349169 h 6858000"/>
              <a:gd name="connsiteX20" fmla="*/ 1404 w 7152315"/>
              <a:gd name="connsiteY20" fmla="*/ 16059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52315" h="6858000">
                <a:moveTo>
                  <a:pt x="17101" y="0"/>
                </a:moveTo>
                <a:lnTo>
                  <a:pt x="7152315" y="0"/>
                </a:lnTo>
                <a:lnTo>
                  <a:pt x="7152315" y="6858000"/>
                </a:lnTo>
                <a:lnTo>
                  <a:pt x="15999" y="6858000"/>
                </a:lnTo>
                <a:lnTo>
                  <a:pt x="9729" y="6734157"/>
                </a:lnTo>
                <a:cubicBezTo>
                  <a:pt x="5924" y="6530150"/>
                  <a:pt x="12521" y="6326271"/>
                  <a:pt x="15819" y="6122264"/>
                </a:cubicBezTo>
                <a:cubicBezTo>
                  <a:pt x="18484" y="5952766"/>
                  <a:pt x="-1689" y="5783013"/>
                  <a:pt x="11379" y="5614784"/>
                </a:cubicBezTo>
                <a:cubicBezTo>
                  <a:pt x="22112" y="5478259"/>
                  <a:pt x="24992" y="5341214"/>
                  <a:pt x="20006" y="5204359"/>
                </a:cubicBezTo>
                <a:cubicBezTo>
                  <a:pt x="14932" y="5073429"/>
                  <a:pt x="13917" y="4942537"/>
                  <a:pt x="16962" y="4811696"/>
                </a:cubicBezTo>
                <a:cubicBezTo>
                  <a:pt x="20640" y="4660467"/>
                  <a:pt x="16962" y="4509238"/>
                  <a:pt x="13409" y="4358135"/>
                </a:cubicBezTo>
                <a:cubicBezTo>
                  <a:pt x="10872" y="4251565"/>
                  <a:pt x="10998" y="4144994"/>
                  <a:pt x="12774" y="4038423"/>
                </a:cubicBezTo>
                <a:cubicBezTo>
                  <a:pt x="15185" y="3902545"/>
                  <a:pt x="19879" y="3766540"/>
                  <a:pt x="10110" y="3630663"/>
                </a:cubicBezTo>
                <a:cubicBezTo>
                  <a:pt x="1178" y="3512306"/>
                  <a:pt x="3347" y="3393378"/>
                  <a:pt x="16581" y="3275427"/>
                </a:cubicBezTo>
                <a:cubicBezTo>
                  <a:pt x="33403" y="3141377"/>
                  <a:pt x="37183" y="3006006"/>
                  <a:pt x="27872" y="2871219"/>
                </a:cubicBezTo>
                <a:cubicBezTo>
                  <a:pt x="11315" y="2659765"/>
                  <a:pt x="7890" y="2447486"/>
                  <a:pt x="17596" y="2235600"/>
                </a:cubicBezTo>
                <a:cubicBezTo>
                  <a:pt x="22797" y="2122038"/>
                  <a:pt x="21655" y="2008261"/>
                  <a:pt x="14170" y="1894827"/>
                </a:cubicBezTo>
                <a:cubicBezTo>
                  <a:pt x="8144" y="1797670"/>
                  <a:pt x="7294" y="1700272"/>
                  <a:pt x="11632" y="1603026"/>
                </a:cubicBezTo>
                <a:cubicBezTo>
                  <a:pt x="15566" y="1504575"/>
                  <a:pt x="17215" y="1406124"/>
                  <a:pt x="14551" y="1307799"/>
                </a:cubicBezTo>
                <a:cubicBezTo>
                  <a:pt x="10872" y="1168242"/>
                  <a:pt x="10110" y="1027798"/>
                  <a:pt x="14551" y="887733"/>
                </a:cubicBezTo>
                <a:cubicBezTo>
                  <a:pt x="20894" y="708085"/>
                  <a:pt x="3132" y="528817"/>
                  <a:pt x="849" y="349169"/>
                </a:cubicBezTo>
                <a:cubicBezTo>
                  <a:pt x="24" y="286241"/>
                  <a:pt x="-769" y="223346"/>
                  <a:pt x="1404" y="1605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3124EFB-903B-7433-8102-3E420162C285}"/>
              </a:ext>
            </a:extLst>
          </p:cNvPr>
          <p:cNvSpPr>
            <a:spLocks noGrp="1"/>
          </p:cNvSpPr>
          <p:nvPr>
            <p:ph idx="1"/>
          </p:nvPr>
        </p:nvSpPr>
        <p:spPr>
          <a:xfrm>
            <a:off x="5568696" y="643467"/>
            <a:ext cx="5788152" cy="5571066"/>
          </a:xfrm>
        </p:spPr>
        <p:txBody>
          <a:bodyPr anchor="ctr">
            <a:normAutofit/>
          </a:bodyPr>
          <a:lstStyle/>
          <a:p>
            <a:pPr marL="0" indent="0">
              <a:buNone/>
            </a:pPr>
            <a:r>
              <a:rPr lang="en-IN" sz="2200">
                <a:solidFill>
                  <a:srgbClr val="FFFFFF"/>
                </a:solidFill>
              </a:rPr>
              <a:t>In order for translation to start, we need a few key ingredients. These include:</a:t>
            </a:r>
          </a:p>
          <a:p>
            <a:r>
              <a:rPr lang="en-IN" sz="2200">
                <a:solidFill>
                  <a:srgbClr val="FFFFFF"/>
                </a:solidFill>
              </a:rPr>
              <a:t>A ribosome (which comes in two pieces, large and small)</a:t>
            </a:r>
          </a:p>
          <a:p>
            <a:r>
              <a:rPr lang="en-IN" sz="2200">
                <a:solidFill>
                  <a:srgbClr val="FFFFFF"/>
                </a:solidFill>
              </a:rPr>
              <a:t>An mRNA with instructions for the protein we'll build</a:t>
            </a:r>
          </a:p>
          <a:p>
            <a:r>
              <a:rPr lang="en-IN" sz="2200">
                <a:solidFill>
                  <a:srgbClr val="FFFFFF"/>
                </a:solidFill>
              </a:rPr>
              <a:t>An "initiator" tRNA carrying the first amino acid in the protein, which is almost always methionine (Met)</a:t>
            </a:r>
          </a:p>
          <a:p>
            <a:pPr marL="0" indent="0">
              <a:buNone/>
            </a:pPr>
            <a:r>
              <a:rPr lang="en-IN" sz="2200">
                <a:solidFill>
                  <a:srgbClr val="FFFFFF"/>
                </a:solidFill>
              </a:rPr>
              <a:t>During initiation, these pieces must come together in just the right way. Together, they form the initiation complex, the molecular setup needed to start making a new protein.</a:t>
            </a:r>
          </a:p>
        </p:txBody>
      </p:sp>
    </p:spTree>
    <p:extLst>
      <p:ext uri="{BB962C8B-B14F-4D97-AF65-F5344CB8AC3E}">
        <p14:creationId xmlns:p14="http://schemas.microsoft.com/office/powerpoint/2010/main" val="3176839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6D7A65-5AE0-4042-B80E-6D5420394134}"/>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4600" b="1" i="0" dirty="0">
                <a:effectLst/>
              </a:rPr>
              <a:t>RNA Secondary Structure</a:t>
            </a:r>
            <a:br>
              <a:rPr lang="en-US" sz="4600" b="0" i="0" dirty="0">
                <a:effectLst/>
              </a:rPr>
            </a:br>
            <a:endParaRPr lang="en-US" sz="4600" dirty="0"/>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4DA0D39-3149-4FC4-81DE-F653DF367745}"/>
              </a:ext>
            </a:extLst>
          </p:cNvPr>
          <p:cNvSpPr txBox="1"/>
          <p:nvPr/>
        </p:nvSpPr>
        <p:spPr>
          <a:xfrm>
            <a:off x="572493" y="2071316"/>
            <a:ext cx="6713552" cy="4119172"/>
          </a:xfrm>
          <a:prstGeom prst="rect">
            <a:avLst/>
          </a:prstGeom>
        </p:spPr>
        <p:txBody>
          <a:bodyPr vert="horz" lIns="91440" tIns="45720" rIns="91440" bIns="45720" rtlCol="0" anchor="t">
            <a:normAutofit/>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2200" b="0" i="0" u="none" strike="noStrike" cap="none" spc="0" normalizeH="0" baseline="0" noProof="0" dirty="0">
                <a:ln>
                  <a:noFill/>
                </a:ln>
                <a:effectLst/>
                <a:uLnTx/>
                <a:uFillTx/>
              </a:rPr>
              <a:t>Most RNA molecules are single-</a:t>
            </a:r>
            <a:r>
              <a:rPr kumimoji="0" lang="en-US" sz="2200" b="0" i="0" strike="noStrike" cap="none" spc="0" normalizeH="0" baseline="0" noProof="0" dirty="0">
                <a:ln>
                  <a:noFill/>
                </a:ln>
                <a:effectLst/>
                <a:uLnTx/>
                <a:uFillTx/>
              </a:rPr>
              <a:t>stranded</a:t>
            </a:r>
            <a:r>
              <a:rPr kumimoji="0" lang="en-US" sz="2200" b="0" i="0" u="none" strike="noStrike" cap="none" spc="0" normalizeH="0" baseline="0" noProof="0" dirty="0">
                <a:ln>
                  <a:noFill/>
                </a:ln>
                <a:effectLst/>
                <a:uLnTx/>
                <a:uFillTx/>
              </a:rPr>
              <a:t> but an RNA molecule may contain </a:t>
            </a:r>
            <a:r>
              <a:rPr kumimoji="0" lang="en-US" sz="2200" b="1" i="0" u="none" strike="noStrike" cap="none" spc="0" normalizeH="0" baseline="0" noProof="0" dirty="0">
                <a:ln>
                  <a:noFill/>
                </a:ln>
                <a:effectLst/>
                <a:uLnTx/>
                <a:uFillTx/>
              </a:rPr>
              <a:t>regions</a:t>
            </a:r>
            <a:r>
              <a:rPr kumimoji="0" lang="en-US" sz="2200" b="0" i="0" u="none" strike="noStrike" cap="none" spc="0" normalizeH="0" baseline="0" noProof="0" dirty="0">
                <a:ln>
                  <a:noFill/>
                </a:ln>
                <a:effectLst/>
                <a:uLnTx/>
                <a:uFillTx/>
              </a:rPr>
              <a:t> which can form complementary base pairing where the RNA strand </a:t>
            </a:r>
            <a:r>
              <a:rPr kumimoji="0" lang="en-US" sz="2200" b="1" i="0" u="none" strike="noStrike" cap="none" spc="0" normalizeH="0" baseline="0" noProof="0" dirty="0">
                <a:ln>
                  <a:noFill/>
                </a:ln>
                <a:effectLst/>
                <a:uLnTx/>
                <a:uFillTx/>
              </a:rPr>
              <a:t>loops</a:t>
            </a:r>
            <a:r>
              <a:rPr kumimoji="0" lang="en-US" sz="2200" b="0" i="0" u="none" strike="noStrike" cap="none" spc="0" normalizeH="0" baseline="0" noProof="0" dirty="0">
                <a:ln>
                  <a:noFill/>
                </a:ln>
                <a:effectLst/>
                <a:uLnTx/>
                <a:uFillTx/>
              </a:rPr>
              <a:t> back on itself.</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2200" b="0"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2200" b="0" i="0" u="none" strike="noStrike" cap="none" spc="0" normalizeH="0" baseline="0" noProof="0" dirty="0">
                <a:ln>
                  <a:noFill/>
                </a:ln>
                <a:effectLst/>
                <a:uLnTx/>
                <a:uFillTx/>
              </a:rPr>
              <a:t>If so, the RNA will have some double-stranded regions.</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2200" b="0"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2200" b="0" i="0" u="none" strike="noStrike" cap="none" spc="0" normalizeH="0" baseline="0" noProof="0" dirty="0">
                <a:ln>
                  <a:noFill/>
                </a:ln>
                <a:effectLst/>
                <a:uLnTx/>
                <a:uFillTx/>
              </a:rPr>
              <a:t>Ribosomal RNAs (</a:t>
            </a:r>
            <a:r>
              <a:rPr kumimoji="0" lang="en-US" sz="2200" b="1" i="0" u="none" strike="noStrike" cap="none" spc="0" normalizeH="0" baseline="0" noProof="0" dirty="0">
                <a:ln>
                  <a:noFill/>
                </a:ln>
                <a:effectLst/>
                <a:uLnTx/>
                <a:uFillTx/>
              </a:rPr>
              <a:t>rRNAs</a:t>
            </a:r>
            <a:r>
              <a:rPr kumimoji="0" lang="en-US" sz="2200" b="0" i="0" u="none" strike="noStrike" cap="none" spc="0" normalizeH="0" baseline="0" noProof="0" dirty="0">
                <a:ln>
                  <a:noFill/>
                </a:ln>
                <a:effectLst/>
                <a:uLnTx/>
                <a:uFillTx/>
              </a:rPr>
              <a:t>) and transfer RNAs (</a:t>
            </a:r>
            <a:r>
              <a:rPr kumimoji="0" lang="en-US" sz="2200" b="1" i="0" u="none" strike="noStrike" cap="none" spc="0" normalizeH="0" baseline="0" noProof="0" dirty="0">
                <a:ln>
                  <a:noFill/>
                </a:ln>
                <a:effectLst/>
                <a:uLnTx/>
                <a:uFillTx/>
              </a:rPr>
              <a:t>tRNAs</a:t>
            </a:r>
            <a:r>
              <a:rPr kumimoji="0" lang="en-US" sz="2200" b="0" i="0" u="none" strike="noStrike" cap="none" spc="0" normalizeH="0" baseline="0" noProof="0" dirty="0">
                <a:ln>
                  <a:noFill/>
                </a:ln>
                <a:effectLst/>
                <a:uLnTx/>
                <a:uFillTx/>
              </a:rPr>
              <a:t>) exhibit substantial secondary structure, as do some messenger RNAs (mRNAs).</a:t>
            </a:r>
          </a:p>
        </p:txBody>
      </p:sp>
      <p:pic>
        <p:nvPicPr>
          <p:cNvPr id="5" name="Content Placeholder 4" descr="Diagram&#10;&#10;Description automatically generated">
            <a:extLst>
              <a:ext uri="{FF2B5EF4-FFF2-40B4-BE49-F238E27FC236}">
                <a16:creationId xmlns:a16="http://schemas.microsoft.com/office/drawing/2014/main" id="{FB90AF36-F06B-4AB2-8D00-7CACA5AFB74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153" r="-4" b="7152"/>
          <a:stretch/>
        </p:blipFill>
        <p:spPr>
          <a:xfrm>
            <a:off x="7675658" y="2093976"/>
            <a:ext cx="3941064" cy="4096512"/>
          </a:xfrm>
          <a:prstGeom prst="rect">
            <a:avLst/>
          </a:prstGeom>
        </p:spPr>
      </p:pic>
    </p:spTree>
    <p:extLst>
      <p:ext uri="{BB962C8B-B14F-4D97-AF65-F5344CB8AC3E}">
        <p14:creationId xmlns:p14="http://schemas.microsoft.com/office/powerpoint/2010/main" val="14321474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F4A14-B704-82BE-83E0-6036267EA3D6}"/>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Cont.</a:t>
            </a:r>
          </a:p>
        </p:txBody>
      </p:sp>
      <p:sp>
        <p:nvSpPr>
          <p:cNvPr id="15"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1A33A53-4D8B-691F-2A91-3A5ECC766B0A}"/>
              </a:ext>
            </a:extLst>
          </p:cNvPr>
          <p:cNvPicPr>
            <a:picLocks noChangeAspect="1"/>
          </p:cNvPicPr>
          <p:nvPr/>
        </p:nvPicPr>
        <p:blipFill rotWithShape="1">
          <a:blip r:embed="rId2"/>
          <a:srcRect t="91537"/>
          <a:stretch/>
        </p:blipFill>
        <p:spPr>
          <a:xfrm>
            <a:off x="7560840" y="123027"/>
            <a:ext cx="3758184" cy="515069"/>
          </a:xfrm>
          <a:prstGeom prst="rect">
            <a:avLst/>
          </a:prstGeom>
        </p:spPr>
      </p:pic>
      <p:pic>
        <p:nvPicPr>
          <p:cNvPr id="5" name="Content Placeholder 4">
            <a:extLst>
              <a:ext uri="{FF2B5EF4-FFF2-40B4-BE49-F238E27FC236}">
                <a16:creationId xmlns:a16="http://schemas.microsoft.com/office/drawing/2014/main" id="{09F68AE0-FF49-369D-BD06-7DB249EAB7AC}"/>
              </a:ext>
            </a:extLst>
          </p:cNvPr>
          <p:cNvPicPr>
            <a:picLocks noGrp="1" noChangeAspect="1"/>
          </p:cNvPicPr>
          <p:nvPr>
            <p:ph idx="1"/>
          </p:nvPr>
        </p:nvPicPr>
        <p:blipFill>
          <a:blip r:embed="rId3"/>
          <a:stretch>
            <a:fillRect/>
          </a:stretch>
        </p:blipFill>
        <p:spPr>
          <a:xfrm>
            <a:off x="766916" y="309717"/>
            <a:ext cx="4483510" cy="6161512"/>
          </a:xfrm>
          <a:prstGeom prst="rect">
            <a:avLst/>
          </a:prstGeom>
        </p:spPr>
      </p:pic>
      <p:pic>
        <p:nvPicPr>
          <p:cNvPr id="7" name="Picture 6">
            <a:extLst>
              <a:ext uri="{FF2B5EF4-FFF2-40B4-BE49-F238E27FC236}">
                <a16:creationId xmlns:a16="http://schemas.microsoft.com/office/drawing/2014/main" id="{36229844-D4BA-91AA-5AB3-68436BA16DF9}"/>
              </a:ext>
            </a:extLst>
          </p:cNvPr>
          <p:cNvPicPr>
            <a:picLocks noChangeAspect="1"/>
          </p:cNvPicPr>
          <p:nvPr/>
        </p:nvPicPr>
        <p:blipFill>
          <a:blip r:embed="rId4"/>
          <a:stretch>
            <a:fillRect/>
          </a:stretch>
        </p:blipFill>
        <p:spPr>
          <a:xfrm>
            <a:off x="7020330" y="811162"/>
            <a:ext cx="4483411" cy="5736268"/>
          </a:xfrm>
          <a:prstGeom prst="rect">
            <a:avLst/>
          </a:prstGeom>
        </p:spPr>
      </p:pic>
    </p:spTree>
    <p:extLst>
      <p:ext uri="{BB962C8B-B14F-4D97-AF65-F5344CB8AC3E}">
        <p14:creationId xmlns:p14="http://schemas.microsoft.com/office/powerpoint/2010/main" val="3044027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44AE55-BAA5-11B9-6546-E5310C1743D3}"/>
              </a:ext>
            </a:extLst>
          </p:cNvPr>
          <p:cNvSpPr>
            <a:spLocks noGrp="1"/>
          </p:cNvSpPr>
          <p:nvPr>
            <p:ph type="title"/>
          </p:nvPr>
        </p:nvSpPr>
        <p:spPr>
          <a:xfrm>
            <a:off x="643467" y="321734"/>
            <a:ext cx="10905066" cy="1135737"/>
          </a:xfrm>
        </p:spPr>
        <p:txBody>
          <a:bodyPr>
            <a:normAutofit/>
          </a:bodyPr>
          <a:lstStyle/>
          <a:p>
            <a:r>
              <a:rPr lang="en-IN" sz="3600" b="1"/>
              <a:t>Prokaryotic Translation Initiation</a:t>
            </a:r>
          </a:p>
        </p:txBody>
      </p:sp>
      <p:sp>
        <p:nvSpPr>
          <p:cNvPr id="3" name="Content Placeholder 2">
            <a:extLst>
              <a:ext uri="{FF2B5EF4-FFF2-40B4-BE49-F238E27FC236}">
                <a16:creationId xmlns:a16="http://schemas.microsoft.com/office/drawing/2014/main" id="{372388E5-699E-A61E-F6FA-AD3026C9B7EE}"/>
              </a:ext>
            </a:extLst>
          </p:cNvPr>
          <p:cNvSpPr>
            <a:spLocks noGrp="1"/>
          </p:cNvSpPr>
          <p:nvPr>
            <p:ph idx="1"/>
          </p:nvPr>
        </p:nvSpPr>
        <p:spPr>
          <a:xfrm>
            <a:off x="643469" y="1782981"/>
            <a:ext cx="4008384" cy="4393982"/>
          </a:xfrm>
        </p:spPr>
        <p:txBody>
          <a:bodyPr>
            <a:normAutofit/>
          </a:bodyPr>
          <a:lstStyle/>
          <a:p>
            <a:r>
              <a:rPr lang="en-IN" sz="2000" dirty="0"/>
              <a:t>In bacteria, the situation is a little different. Here, the small ribosomal subunit doesn't start at the 5' end of the mRNA and travel toward the 3' end. Instead, it attaches directly to certain sequences in the mRNA. These Shine-Dalgarno sequences come just before start codons and "point them out" to the ribosome.</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3E033289-447E-8CC5-9840-54EA5C372DC3}"/>
              </a:ext>
            </a:extLst>
          </p:cNvPr>
          <p:cNvPicPr>
            <a:picLocks noChangeAspect="1"/>
          </p:cNvPicPr>
          <p:nvPr/>
        </p:nvPicPr>
        <p:blipFill>
          <a:blip r:embed="rId2"/>
          <a:stretch>
            <a:fillRect/>
          </a:stretch>
        </p:blipFill>
        <p:spPr>
          <a:xfrm>
            <a:off x="5309387" y="1716259"/>
            <a:ext cx="6253212" cy="4149969"/>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572337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40A649-3D00-144B-8193-CFB7E9B9B921}"/>
              </a:ext>
            </a:extLst>
          </p:cNvPr>
          <p:cNvSpPr>
            <a:spLocks noGrp="1"/>
          </p:cNvSpPr>
          <p:nvPr>
            <p:ph type="title"/>
          </p:nvPr>
        </p:nvSpPr>
        <p:spPr>
          <a:xfrm>
            <a:off x="630936" y="640080"/>
            <a:ext cx="4818888" cy="1481328"/>
          </a:xfrm>
        </p:spPr>
        <p:txBody>
          <a:bodyPr anchor="b">
            <a:normAutofit/>
          </a:bodyPr>
          <a:lstStyle/>
          <a:p>
            <a:r>
              <a:rPr lang="en-IN" sz="4200" b="1"/>
              <a:t>Why use Shine-Dalgarno sequences?</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51B8AD-5201-03DF-CB69-73093BEAD640}"/>
              </a:ext>
            </a:extLst>
          </p:cNvPr>
          <p:cNvSpPr>
            <a:spLocks noGrp="1"/>
          </p:cNvSpPr>
          <p:nvPr>
            <p:ph idx="1"/>
          </p:nvPr>
        </p:nvSpPr>
        <p:spPr>
          <a:xfrm>
            <a:off x="630936" y="2660904"/>
            <a:ext cx="4818888" cy="3547872"/>
          </a:xfrm>
        </p:spPr>
        <p:txBody>
          <a:bodyPr anchor="t">
            <a:normAutofit/>
          </a:bodyPr>
          <a:lstStyle/>
          <a:p>
            <a:r>
              <a:rPr lang="en-IN" sz="2200"/>
              <a:t>Bacterial genes are often transcribed in groups (called operons(Opens in a new window)), so one bacterial mRNA can contain the coding sequences for several genes. A Shine-Dalgarno sequence marks the start of each coding sequence, letting the ribosome find the right start codon for each gene.</a:t>
            </a:r>
          </a:p>
        </p:txBody>
      </p:sp>
      <p:pic>
        <p:nvPicPr>
          <p:cNvPr id="5" name="Picture 4">
            <a:extLst>
              <a:ext uri="{FF2B5EF4-FFF2-40B4-BE49-F238E27FC236}">
                <a16:creationId xmlns:a16="http://schemas.microsoft.com/office/drawing/2014/main" id="{28D017C0-B53E-8D17-CB5C-A3311C2C5FBA}"/>
              </a:ext>
            </a:extLst>
          </p:cNvPr>
          <p:cNvPicPr>
            <a:picLocks noChangeAspect="1"/>
          </p:cNvPicPr>
          <p:nvPr/>
        </p:nvPicPr>
        <p:blipFill>
          <a:blip r:embed="rId2"/>
          <a:stretch>
            <a:fillRect/>
          </a:stretch>
        </p:blipFill>
        <p:spPr>
          <a:xfrm>
            <a:off x="5838092" y="548640"/>
            <a:ext cx="5719924" cy="6105377"/>
          </a:xfrm>
          <a:prstGeom prst="rect">
            <a:avLst/>
          </a:prstGeom>
        </p:spPr>
      </p:pic>
    </p:spTree>
    <p:extLst>
      <p:ext uri="{BB962C8B-B14F-4D97-AF65-F5344CB8AC3E}">
        <p14:creationId xmlns:p14="http://schemas.microsoft.com/office/powerpoint/2010/main" val="10510493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6CC299-7E24-0B89-40C4-05CAC061173A}"/>
              </a:ext>
            </a:extLst>
          </p:cNvPr>
          <p:cNvSpPr>
            <a:spLocks noGrp="1"/>
          </p:cNvSpPr>
          <p:nvPr>
            <p:ph type="title"/>
          </p:nvPr>
        </p:nvSpPr>
        <p:spPr>
          <a:xfrm>
            <a:off x="686834" y="1153572"/>
            <a:ext cx="3200400" cy="4461163"/>
          </a:xfrm>
        </p:spPr>
        <p:txBody>
          <a:bodyPr>
            <a:normAutofit/>
          </a:bodyPr>
          <a:lstStyle/>
          <a:p>
            <a:r>
              <a:rPr lang="en-IN" b="1">
                <a:solidFill>
                  <a:srgbClr val="FFFFFF"/>
                </a:solidFill>
              </a:rPr>
              <a:t>2. Elongation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58BE4CB-F460-9F24-84D9-B3F259F7887B}"/>
              </a:ext>
            </a:extLst>
          </p:cNvPr>
          <p:cNvSpPr>
            <a:spLocks noGrp="1"/>
          </p:cNvSpPr>
          <p:nvPr>
            <p:ph idx="1"/>
          </p:nvPr>
        </p:nvSpPr>
        <p:spPr>
          <a:xfrm>
            <a:off x="4332850" y="520506"/>
            <a:ext cx="7258928" cy="5656458"/>
          </a:xfrm>
        </p:spPr>
        <p:txBody>
          <a:bodyPr anchor="ctr">
            <a:normAutofit/>
          </a:bodyPr>
          <a:lstStyle/>
          <a:p>
            <a:r>
              <a:rPr lang="en-IN" sz="2400" dirty="0"/>
              <a:t>what happens in this "middle" stage of translation by its handy name: elongation is when the polypeptide chain gets longer.</a:t>
            </a:r>
          </a:p>
          <a:p>
            <a:r>
              <a:rPr lang="en-IN" sz="2400" b="1" dirty="0"/>
              <a:t>But how does the chain actually grow? </a:t>
            </a:r>
            <a:r>
              <a:rPr lang="en-IN" sz="2400" dirty="0"/>
              <a:t>To find out, let's take a look at the first round of elongation—after the initiation complex has formed, but before any amino acids have been linked to make a chain</a:t>
            </a:r>
          </a:p>
          <a:p>
            <a:r>
              <a:rPr lang="en-IN" sz="2400" dirty="0"/>
              <a:t>Our first, methionine-carrying tRNA starts out in the middle slot of the ribosome, called the P site. Next to it, a fresh codon is exposed in another slot, called the A site. The A site will be the "landing site" for the next tRNA, one whose anticodon is a perfect (complementary) match for the exposed codon.</a:t>
            </a:r>
          </a:p>
        </p:txBody>
      </p:sp>
    </p:spTree>
    <p:extLst>
      <p:ext uri="{BB962C8B-B14F-4D97-AF65-F5344CB8AC3E}">
        <p14:creationId xmlns:p14="http://schemas.microsoft.com/office/powerpoint/2010/main" val="389865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7AD7B2-5F74-BE9E-AC22-C1CA6D6FFDDA}"/>
              </a:ext>
            </a:extLst>
          </p:cNvPr>
          <p:cNvSpPr>
            <a:spLocks noGrp="1"/>
          </p:cNvSpPr>
          <p:nvPr>
            <p:ph type="title"/>
          </p:nvPr>
        </p:nvSpPr>
        <p:spPr>
          <a:xfrm>
            <a:off x="686834" y="1153572"/>
            <a:ext cx="3200400" cy="4461163"/>
          </a:xfrm>
        </p:spPr>
        <p:txBody>
          <a:bodyPr>
            <a:normAutofit/>
          </a:bodyPr>
          <a:lstStyle/>
          <a:p>
            <a:r>
              <a:rPr lang="en-IN" b="1">
                <a:solidFill>
                  <a:srgbClr val="FFFFFF"/>
                </a:solidFill>
              </a:rPr>
              <a:t>How is the right tRNA chosen?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247B5A4-D9C1-FC90-0CB8-B71C11688DE3}"/>
              </a:ext>
            </a:extLst>
          </p:cNvPr>
          <p:cNvSpPr>
            <a:spLocks noGrp="1"/>
          </p:cNvSpPr>
          <p:nvPr>
            <p:ph idx="1"/>
          </p:nvPr>
        </p:nvSpPr>
        <p:spPr>
          <a:xfrm>
            <a:off x="4447308" y="591344"/>
            <a:ext cx="6906491" cy="5585619"/>
          </a:xfrm>
        </p:spPr>
        <p:txBody>
          <a:bodyPr anchor="ctr">
            <a:normAutofit/>
          </a:bodyPr>
          <a:lstStyle/>
          <a:p>
            <a:r>
              <a:rPr lang="en-IN" sz="2600"/>
              <a:t>Non-matching tRNAs may also enter the A site. Why doesn't this cause wrong amino acids to be added to the chain?</a:t>
            </a:r>
          </a:p>
          <a:p>
            <a:r>
              <a:rPr lang="en-IN" sz="2600"/>
              <a:t>Well, non-matching tRNAs may be able to enter the A site...but in general, they don't get to stay there. In a careful process that never fails to fascinate me, each tRNA is escorted by helper proteins, and only a tRNA that's a perfect match for the codon will be "released" into the A slot by its choosy helpers</a:t>
            </a:r>
          </a:p>
          <a:p>
            <a:r>
              <a:rPr lang="en-IN" sz="2600"/>
              <a:t>A molecule of the energy storage molecule guanosine triphosphate (GTP) is used up to release the tRNA, which is why the diagram shows this step as needing GTP.</a:t>
            </a:r>
          </a:p>
        </p:txBody>
      </p:sp>
    </p:spTree>
    <p:extLst>
      <p:ext uri="{BB962C8B-B14F-4D97-AF65-F5344CB8AC3E}">
        <p14:creationId xmlns:p14="http://schemas.microsoft.com/office/powerpoint/2010/main" val="39270943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C73A0C-86D2-30DC-4E01-E430C9D70812}"/>
              </a:ext>
            </a:extLst>
          </p:cNvPr>
          <p:cNvSpPr>
            <a:spLocks noGrp="1"/>
          </p:cNvSpPr>
          <p:nvPr>
            <p:ph type="title"/>
          </p:nvPr>
        </p:nvSpPr>
        <p:spPr>
          <a:xfrm>
            <a:off x="0" y="591344"/>
            <a:ext cx="3887234" cy="5585619"/>
          </a:xfrm>
        </p:spPr>
        <p:txBody>
          <a:bodyPr>
            <a:normAutofit/>
          </a:bodyPr>
          <a:lstStyle/>
          <a:p>
            <a:r>
              <a:rPr lang="en-IN" b="1" dirty="0">
                <a:solidFill>
                  <a:srgbClr val="FFFFFF"/>
                </a:solidFill>
              </a:rPr>
              <a:t>3. Termination</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8E4D7CC-631C-EAAC-E70E-450D27C1B5A7}"/>
              </a:ext>
            </a:extLst>
          </p:cNvPr>
          <p:cNvSpPr>
            <a:spLocks noGrp="1"/>
          </p:cNvSpPr>
          <p:nvPr>
            <p:ph idx="1"/>
          </p:nvPr>
        </p:nvSpPr>
        <p:spPr>
          <a:xfrm>
            <a:off x="4447308" y="591344"/>
            <a:ext cx="6906491" cy="5585619"/>
          </a:xfrm>
        </p:spPr>
        <p:txBody>
          <a:bodyPr anchor="ctr">
            <a:normAutofit/>
          </a:bodyPr>
          <a:lstStyle/>
          <a:p>
            <a:r>
              <a:rPr lang="en-IN" sz="2600"/>
              <a:t>Polypeptides, like all good things, must eventually come to an end. Translation ends in a process called termination. Termination happens when a stop codon in the mRNA (UAA, UAG, or UGA) enters the A site.</a:t>
            </a:r>
          </a:p>
          <a:p>
            <a:r>
              <a:rPr lang="en-IN" sz="2600"/>
              <a:t>Stop codons are recognized by proteins called release factors, which fit neatly into the P site (though they aren't tRNAs). Release factors mess with the enzyme that normally forms peptide bonds: they make it add a water molecule to the last amino acid of the chain. This reaction separates the chain from the tRNA, and the newly made protein is released.</a:t>
            </a:r>
          </a:p>
        </p:txBody>
      </p:sp>
    </p:spTree>
    <p:extLst>
      <p:ext uri="{BB962C8B-B14F-4D97-AF65-F5344CB8AC3E}">
        <p14:creationId xmlns:p14="http://schemas.microsoft.com/office/powerpoint/2010/main" val="8962602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D72B31-EEC4-B60E-EE93-E7B9176FFC16}"/>
              </a:ext>
            </a:extLst>
          </p:cNvPr>
          <p:cNvSpPr>
            <a:spLocks noGrp="1"/>
          </p:cNvSpPr>
          <p:nvPr>
            <p:ph type="title"/>
          </p:nvPr>
        </p:nvSpPr>
        <p:spPr>
          <a:xfrm>
            <a:off x="686834" y="591344"/>
            <a:ext cx="3200400" cy="5585619"/>
          </a:xfrm>
        </p:spPr>
        <p:txBody>
          <a:bodyPr>
            <a:normAutofit/>
          </a:bodyPr>
          <a:lstStyle/>
          <a:p>
            <a:r>
              <a:rPr lang="en-IN" b="1">
                <a:solidFill>
                  <a:srgbClr val="FFFFFF"/>
                </a:solidFill>
              </a:rPr>
              <a:t>Epilogue: Processing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5F6F258-8FF9-5AD9-DAE6-DAA36F57F3F3}"/>
              </a:ext>
            </a:extLst>
          </p:cNvPr>
          <p:cNvSpPr>
            <a:spLocks noGrp="1"/>
          </p:cNvSpPr>
          <p:nvPr>
            <p:ph idx="1"/>
          </p:nvPr>
        </p:nvSpPr>
        <p:spPr>
          <a:xfrm>
            <a:off x="4447308" y="591344"/>
            <a:ext cx="6906491" cy="5585619"/>
          </a:xfrm>
        </p:spPr>
        <p:txBody>
          <a:bodyPr anchor="ctr">
            <a:normAutofit/>
          </a:bodyPr>
          <a:lstStyle/>
          <a:p>
            <a:r>
              <a:rPr lang="en-IN" dirty="0"/>
              <a:t>Many proteins are good at folding on their own, but some need helpers ("chaperones") to keep them from sticking together incorrectly during the complex process of folding.</a:t>
            </a:r>
          </a:p>
          <a:p>
            <a:r>
              <a:rPr lang="en-IN" dirty="0"/>
              <a:t>Some proteins also contain special amino acid sequences that direct them to certain parts of the cell. These sequences, often found close to the N- or C-terminus, can be thought of as the protein’s “train ticket” to its final destination. For more about how this works, see the article on protein targeting.</a:t>
            </a:r>
          </a:p>
          <a:p>
            <a:endParaRPr lang="en-IN" dirty="0"/>
          </a:p>
        </p:txBody>
      </p:sp>
    </p:spTree>
    <p:extLst>
      <p:ext uri="{BB962C8B-B14F-4D97-AF65-F5344CB8AC3E}">
        <p14:creationId xmlns:p14="http://schemas.microsoft.com/office/powerpoint/2010/main" val="15562165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4D161-B585-80C1-29EB-7D034EC69E6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23C5283-9F7B-A9C7-1F26-FBCD2935A9E5}"/>
              </a:ext>
            </a:extLst>
          </p:cNvPr>
          <p:cNvPicPr>
            <a:picLocks noGrp="1" noChangeAspect="1"/>
          </p:cNvPicPr>
          <p:nvPr>
            <p:ph idx="1"/>
          </p:nvPr>
        </p:nvPicPr>
        <p:blipFill>
          <a:blip r:embed="rId2"/>
          <a:stretch>
            <a:fillRect/>
          </a:stretch>
        </p:blipFill>
        <p:spPr>
          <a:xfrm>
            <a:off x="589758" y="250044"/>
            <a:ext cx="4291732" cy="5911606"/>
          </a:xfrm>
        </p:spPr>
      </p:pic>
      <p:pic>
        <p:nvPicPr>
          <p:cNvPr id="7" name="Picture 6">
            <a:extLst>
              <a:ext uri="{FF2B5EF4-FFF2-40B4-BE49-F238E27FC236}">
                <a16:creationId xmlns:a16="http://schemas.microsoft.com/office/drawing/2014/main" id="{4E1FB51B-E9DB-78AA-3326-679BC21B1B5C}"/>
              </a:ext>
            </a:extLst>
          </p:cNvPr>
          <p:cNvPicPr>
            <a:picLocks noChangeAspect="1"/>
          </p:cNvPicPr>
          <p:nvPr/>
        </p:nvPicPr>
        <p:blipFill>
          <a:blip r:embed="rId3"/>
          <a:stretch>
            <a:fillRect/>
          </a:stretch>
        </p:blipFill>
        <p:spPr>
          <a:xfrm>
            <a:off x="4614203" y="265722"/>
            <a:ext cx="4079630" cy="6092876"/>
          </a:xfrm>
          <a:prstGeom prst="rect">
            <a:avLst/>
          </a:prstGeom>
        </p:spPr>
      </p:pic>
      <p:sp>
        <p:nvSpPr>
          <p:cNvPr id="9" name="TextBox 8">
            <a:extLst>
              <a:ext uri="{FF2B5EF4-FFF2-40B4-BE49-F238E27FC236}">
                <a16:creationId xmlns:a16="http://schemas.microsoft.com/office/drawing/2014/main" id="{19E62C70-C7F6-9461-11A0-5D389106B7D6}"/>
              </a:ext>
            </a:extLst>
          </p:cNvPr>
          <p:cNvSpPr txBox="1"/>
          <p:nvPr/>
        </p:nvSpPr>
        <p:spPr>
          <a:xfrm>
            <a:off x="8380827" y="2321059"/>
            <a:ext cx="3323493" cy="3170099"/>
          </a:xfrm>
          <a:prstGeom prst="rect">
            <a:avLst/>
          </a:prstGeom>
          <a:noFill/>
        </p:spPr>
        <p:txBody>
          <a:bodyPr wrap="square">
            <a:spAutoFit/>
          </a:bodyPr>
          <a:lstStyle/>
          <a:p>
            <a:r>
              <a:rPr lang="en-IN" sz="2000"/>
              <a:t>Once the matching tRNA has landed in the A site, it's time for the action: that is, the formation of the peptide bond that connects one amino acid another. This step transfers the methionine from the first tRNA onto the amino acid of the second tRNA in the A site. to</a:t>
            </a:r>
            <a:endParaRPr lang="en-IN" sz="2000" dirty="0"/>
          </a:p>
        </p:txBody>
      </p:sp>
    </p:spTree>
    <p:extLst>
      <p:ext uri="{BB962C8B-B14F-4D97-AF65-F5344CB8AC3E}">
        <p14:creationId xmlns:p14="http://schemas.microsoft.com/office/powerpoint/2010/main" val="3822281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6F229-05B7-8B03-E76E-5EA1A5F52F7B}"/>
              </a:ext>
            </a:extLst>
          </p:cNvPr>
          <p:cNvSpPr>
            <a:spLocks noGrp="1"/>
          </p:cNvSpPr>
          <p:nvPr>
            <p:ph type="title"/>
          </p:nvPr>
        </p:nvSpPr>
        <p:spPr>
          <a:xfrm>
            <a:off x="686834" y="1153572"/>
            <a:ext cx="3200400" cy="4461163"/>
          </a:xfrm>
        </p:spPr>
        <p:txBody>
          <a:bodyPr>
            <a:normAutofit/>
          </a:bodyPr>
          <a:lstStyle/>
          <a:p>
            <a:r>
              <a:rPr lang="en-IN" b="1">
                <a:solidFill>
                  <a:srgbClr val="FFFFFF"/>
                </a:solidFill>
              </a:rPr>
              <a:t>Post Translational Modification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42290B9-8C58-8B03-BCD2-A0B98A926D4B}"/>
              </a:ext>
            </a:extLst>
          </p:cNvPr>
          <p:cNvSpPr>
            <a:spLocks noGrp="1"/>
          </p:cNvSpPr>
          <p:nvPr>
            <p:ph idx="1"/>
          </p:nvPr>
        </p:nvSpPr>
        <p:spPr>
          <a:xfrm>
            <a:off x="4447308" y="591344"/>
            <a:ext cx="6906491" cy="6133013"/>
          </a:xfrm>
        </p:spPr>
        <p:txBody>
          <a:bodyPr anchor="ctr">
            <a:normAutofit/>
          </a:bodyPr>
          <a:lstStyle/>
          <a:p>
            <a:r>
              <a:rPr lang="en-IN" sz="2400" dirty="0"/>
              <a:t>Chemical modifications that take place at certain Amino acid after the protein is synthesised after translation are known as post-translational modifications</a:t>
            </a:r>
          </a:p>
          <a:p>
            <a:r>
              <a:rPr lang="en-IN" sz="2400" dirty="0"/>
              <a:t>It is essential for the normal functioning of the proteins</a:t>
            </a:r>
          </a:p>
          <a:p>
            <a:r>
              <a:rPr lang="en-IN" sz="2400" dirty="0"/>
              <a:t>They occur in ER &amp; Golgi bodies of cell</a:t>
            </a:r>
          </a:p>
          <a:p>
            <a:endParaRPr lang="en-IN" sz="2400" dirty="0"/>
          </a:p>
          <a:p>
            <a:pPr marL="0" indent="0">
              <a:buNone/>
            </a:pPr>
            <a:r>
              <a:rPr lang="en-IN" sz="2400" b="1" dirty="0"/>
              <a:t>An important function of Post translation is:</a:t>
            </a:r>
          </a:p>
          <a:p>
            <a:r>
              <a:rPr lang="en-IN" sz="2400" dirty="0"/>
              <a:t>Increases in functional diversity of the proteomics</a:t>
            </a:r>
          </a:p>
          <a:p>
            <a:r>
              <a:rPr lang="en-IN" sz="2400" dirty="0"/>
              <a:t>Generate heterogeneity in proteins</a:t>
            </a:r>
          </a:p>
          <a:p>
            <a:r>
              <a:rPr lang="en-IN" sz="2400" dirty="0"/>
              <a:t>Carrier transport</a:t>
            </a:r>
          </a:p>
        </p:txBody>
      </p:sp>
    </p:spTree>
    <p:extLst>
      <p:ext uri="{BB962C8B-B14F-4D97-AF65-F5344CB8AC3E}">
        <p14:creationId xmlns:p14="http://schemas.microsoft.com/office/powerpoint/2010/main" val="17501765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D46527-8963-4773-8769-07E6ACE084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C7506E2-F59D-79E9-683C-C1CA8A889D23}"/>
              </a:ext>
            </a:extLst>
          </p:cNvPr>
          <p:cNvSpPr>
            <a:spLocks noGrp="1"/>
          </p:cNvSpPr>
          <p:nvPr>
            <p:ph type="title"/>
          </p:nvPr>
        </p:nvSpPr>
        <p:spPr>
          <a:xfrm>
            <a:off x="6096000" y="365125"/>
            <a:ext cx="5257800" cy="1325563"/>
          </a:xfrm>
        </p:spPr>
        <p:txBody>
          <a:bodyPr>
            <a:normAutofit/>
          </a:bodyPr>
          <a:lstStyle/>
          <a:p>
            <a:r>
              <a:rPr lang="en-IN" sz="3400" b="1"/>
              <a:t>Prokaryotic versus Eukaryotic Gene Expression</a:t>
            </a:r>
          </a:p>
        </p:txBody>
      </p:sp>
      <p:pic>
        <p:nvPicPr>
          <p:cNvPr id="4" name="Picture 3">
            <a:extLst>
              <a:ext uri="{FF2B5EF4-FFF2-40B4-BE49-F238E27FC236}">
                <a16:creationId xmlns:a16="http://schemas.microsoft.com/office/drawing/2014/main" id="{5011CF50-A219-4522-4707-3261BC483206}"/>
              </a:ext>
            </a:extLst>
          </p:cNvPr>
          <p:cNvPicPr>
            <a:picLocks noChangeAspect="1"/>
          </p:cNvPicPr>
          <p:nvPr/>
        </p:nvPicPr>
        <p:blipFill>
          <a:blip r:embed="rId2"/>
          <a:stretch>
            <a:fillRect/>
          </a:stretch>
        </p:blipFill>
        <p:spPr>
          <a:xfrm>
            <a:off x="140677" y="661183"/>
            <a:ext cx="5809957" cy="5964700"/>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3" name="Content Placeholder 2">
            <a:extLst>
              <a:ext uri="{FF2B5EF4-FFF2-40B4-BE49-F238E27FC236}">
                <a16:creationId xmlns:a16="http://schemas.microsoft.com/office/drawing/2014/main" id="{9A5F49A0-0E72-7B5E-411A-848AB484965D}"/>
              </a:ext>
            </a:extLst>
          </p:cNvPr>
          <p:cNvSpPr>
            <a:spLocks noGrp="1"/>
          </p:cNvSpPr>
          <p:nvPr>
            <p:ph idx="1"/>
          </p:nvPr>
        </p:nvSpPr>
        <p:spPr>
          <a:xfrm>
            <a:off x="6096000" y="1825625"/>
            <a:ext cx="5257800" cy="4351338"/>
          </a:xfrm>
        </p:spPr>
        <p:txBody>
          <a:bodyPr>
            <a:normAutofit/>
          </a:bodyPr>
          <a:lstStyle/>
          <a:p>
            <a:pPr marL="0" indent="0">
              <a:buNone/>
            </a:pPr>
            <a:r>
              <a:rPr lang="en-IN" sz="2200" dirty="0"/>
              <a:t>Locations of gene regulation. The regulation of gene expression occurs at multiple steps going from DNA to the functional gene product, usually a protein. It begins with chromatin structure making the DNA more or less accessible for transcription by RNA polymerase. </a:t>
            </a:r>
          </a:p>
          <a:p>
            <a:pPr marL="0" indent="0">
              <a:buNone/>
            </a:pPr>
            <a:r>
              <a:rPr lang="en-IN" sz="2200" dirty="0"/>
              <a:t>In eukaryotes, the primary mRNA transcript must be processed before it can be translated in the cytoplasm. The final level of active protein in the cell depends not only on the rate of synthesis, but also on the rate of degradation of mRNA and protein.</a:t>
            </a:r>
          </a:p>
        </p:txBody>
      </p:sp>
      <p:sp>
        <p:nvSpPr>
          <p:cNvPr id="11" name="Arc 10">
            <a:extLst>
              <a:ext uri="{FF2B5EF4-FFF2-40B4-BE49-F238E27FC236}">
                <a16:creationId xmlns:a16="http://schemas.microsoft.com/office/drawing/2014/main" id="{920E13D1-85D7-4BF3-9903-59216CB5A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365355" y="705367"/>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285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28CE6E-FC42-4F5F-B60E-5C0EDC4538E9}"/>
              </a:ext>
            </a:extLst>
          </p:cNvPr>
          <p:cNvSpPr>
            <a:spLocks noGrp="1"/>
          </p:cNvSpPr>
          <p:nvPr>
            <p:ph type="title"/>
          </p:nvPr>
        </p:nvSpPr>
        <p:spPr>
          <a:xfrm>
            <a:off x="572493" y="238539"/>
            <a:ext cx="11018520" cy="1434415"/>
          </a:xfrm>
        </p:spPr>
        <p:txBody>
          <a:bodyPr anchor="b">
            <a:normAutofit/>
          </a:bodyPr>
          <a:lstStyle/>
          <a:p>
            <a:r>
              <a:rPr lang="en-IN" sz="5400" b="1"/>
              <a:t>mRNA</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C2A485-FBAE-4D2E-ABD3-012AA834C2F2}"/>
              </a:ext>
            </a:extLst>
          </p:cNvPr>
          <p:cNvSpPr>
            <a:spLocks noGrp="1"/>
          </p:cNvSpPr>
          <p:nvPr>
            <p:ph idx="1"/>
          </p:nvPr>
        </p:nvSpPr>
        <p:spPr>
          <a:xfrm>
            <a:off x="572493" y="2071316"/>
            <a:ext cx="6713552" cy="4119172"/>
          </a:xfrm>
        </p:spPr>
        <p:txBody>
          <a:bodyPr anchor="t">
            <a:normAutofit/>
          </a:bodyPr>
          <a:lstStyle/>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The start codon has two important functions;</a:t>
            </a:r>
          </a:p>
          <a:p>
            <a:pPr marL="1143000" lvl="2" indent="-228600" fontAlgn="base">
              <a:buFont typeface="+mj-lt"/>
              <a:buAutoNum type="arabicPeriod"/>
            </a:pPr>
            <a:r>
              <a:rPr lang="en-IN" b="0" i="0" dirty="0">
                <a:effectLst/>
                <a:latin typeface="Times New Roman" panose="02020603050405020304" pitchFamily="18" charset="0"/>
                <a:cs typeface="Times New Roman" panose="02020603050405020304" pitchFamily="18" charset="0"/>
              </a:rPr>
              <a:t>First, it </a:t>
            </a:r>
            <a:r>
              <a:rPr lang="en-IN" b="1" i="0" dirty="0">
                <a:effectLst/>
                <a:latin typeface="Times New Roman" panose="02020603050405020304" pitchFamily="18" charset="0"/>
                <a:cs typeface="Times New Roman" panose="02020603050405020304" pitchFamily="18" charset="0"/>
              </a:rPr>
              <a:t>specifies the first amino </a:t>
            </a:r>
            <a:r>
              <a:rPr lang="en-IN" b="0" i="0" dirty="0">
                <a:effectLst/>
                <a:latin typeface="Times New Roman" panose="02020603050405020304" pitchFamily="18" charset="0"/>
                <a:cs typeface="Times New Roman" panose="02020603050405020304" pitchFamily="18" charset="0"/>
              </a:rPr>
              <a:t>acid to be incorporated into the growing polypeptide chain.</a:t>
            </a:r>
          </a:p>
          <a:p>
            <a:pPr lvl="2" fontAlgn="base">
              <a:buFont typeface="+mj-lt"/>
              <a:buAutoNum type="arabicPeriod"/>
            </a:pPr>
            <a:r>
              <a:rPr lang="en-IN" b="0" i="0" dirty="0">
                <a:effectLst/>
                <a:latin typeface="Times New Roman" panose="02020603050405020304" pitchFamily="18" charset="0"/>
                <a:cs typeface="Times New Roman" panose="02020603050405020304" pitchFamily="18" charset="0"/>
              </a:rPr>
              <a:t>Second, it defines the for all subsequent codons.</a:t>
            </a:r>
            <a:r>
              <a:rPr lang="en-IN" b="1" dirty="0">
                <a:latin typeface="Times New Roman" panose="02020603050405020304" pitchFamily="18" charset="0"/>
                <a:cs typeface="Times New Roman" panose="02020603050405020304" pitchFamily="18" charset="0"/>
              </a:rPr>
              <a:t> reading frame </a:t>
            </a:r>
            <a:endParaRPr lang="en-IN" b="0" i="0" dirty="0">
              <a:effectLst/>
              <a:latin typeface="Times New Roman" panose="02020603050405020304" pitchFamily="18" charset="0"/>
              <a:cs typeface="Times New Roman" panose="02020603050405020304" pitchFamily="18" charset="0"/>
            </a:endParaRPr>
          </a:p>
          <a:p>
            <a:pPr marL="914400" lvl="2" indent="0" fontAlgn="base">
              <a:buNone/>
            </a:pPr>
            <a:endParaRPr lang="en-IN" b="0" i="0" dirty="0">
              <a:effectLst/>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Stop codons like </a:t>
            </a:r>
            <a:r>
              <a:rPr lang="en-IN" sz="2000" b="1" i="0" dirty="0">
                <a:effectLst/>
                <a:latin typeface="Times New Roman" panose="02020603050405020304" pitchFamily="18" charset="0"/>
                <a:cs typeface="Times New Roman" panose="02020603050405020304" pitchFamily="18" charset="0"/>
              </a:rPr>
              <a:t>5’-UAG-3’, 5’- UGA-3’ </a:t>
            </a:r>
            <a:r>
              <a:rPr lang="en-IN" sz="2000" b="0" i="0" dirty="0">
                <a:effectLst/>
                <a:latin typeface="Times New Roman" panose="02020603050405020304" pitchFamily="18" charset="0"/>
                <a:cs typeface="Times New Roman" panose="02020603050405020304" pitchFamily="18" charset="0"/>
              </a:rPr>
              <a:t>and</a:t>
            </a:r>
            <a:r>
              <a:rPr lang="en-IN" sz="2000" b="1" i="0" dirty="0">
                <a:effectLst/>
                <a:latin typeface="Times New Roman" panose="02020603050405020304" pitchFamily="18" charset="0"/>
                <a:cs typeface="Times New Roman" panose="02020603050405020304" pitchFamily="18" charset="0"/>
              </a:rPr>
              <a:t> 5’-UAA-3’</a:t>
            </a:r>
            <a:r>
              <a:rPr lang="en-IN" sz="2000" b="0" i="0" dirty="0">
                <a:effectLst/>
                <a:latin typeface="Times New Roman" panose="02020603050405020304" pitchFamily="18" charset="0"/>
                <a:cs typeface="Times New Roman" panose="02020603050405020304" pitchFamily="18" charset="0"/>
              </a:rPr>
              <a:t>, define the end of the ORF and signal termination of polypeptide synthesis.</a:t>
            </a:r>
          </a:p>
          <a:p>
            <a:pPr marL="0" indent="0" fontAlgn="base">
              <a:buNone/>
            </a:pPr>
            <a:endParaRPr lang="en-IN" sz="2000" b="0" i="0" dirty="0">
              <a:effectLst/>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The number of ORFs per mRNA is different between prokaryotes and eukaryotes.</a:t>
            </a:r>
          </a:p>
          <a:p>
            <a:endParaRPr lang="en-IN" sz="2000" dirty="0"/>
          </a:p>
        </p:txBody>
      </p:sp>
      <p:pic>
        <p:nvPicPr>
          <p:cNvPr id="5" name="Picture 4" descr="Timeline&#10;&#10;Description automatically generated">
            <a:extLst>
              <a:ext uri="{FF2B5EF4-FFF2-40B4-BE49-F238E27FC236}">
                <a16:creationId xmlns:a16="http://schemas.microsoft.com/office/drawing/2014/main" id="{88B7C817-573D-40C4-9BD3-51F0E8A927B0}"/>
              </a:ext>
            </a:extLst>
          </p:cNvPr>
          <p:cNvPicPr>
            <a:picLocks noChangeAspect="1"/>
          </p:cNvPicPr>
          <p:nvPr/>
        </p:nvPicPr>
        <p:blipFill rotWithShape="1">
          <a:blip r:embed="rId2">
            <a:extLst>
              <a:ext uri="{28A0092B-C50C-407E-A947-70E740481C1C}">
                <a14:useLocalDpi xmlns:a14="http://schemas.microsoft.com/office/drawing/2010/main" val="0"/>
              </a:ext>
            </a:extLst>
          </a:blip>
          <a:srcRect l="30873" r="20063"/>
          <a:stretch/>
        </p:blipFill>
        <p:spPr>
          <a:xfrm>
            <a:off x="7675658" y="2093976"/>
            <a:ext cx="3941064" cy="4096512"/>
          </a:xfrm>
          <a:prstGeom prst="rect">
            <a:avLst/>
          </a:prstGeom>
        </p:spPr>
      </p:pic>
    </p:spTree>
    <p:extLst>
      <p:ext uri="{BB962C8B-B14F-4D97-AF65-F5344CB8AC3E}">
        <p14:creationId xmlns:p14="http://schemas.microsoft.com/office/powerpoint/2010/main" val="400798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2075E-3A97-9849-967D-249E66703C59}"/>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4CCAA795-EFF1-AE7D-0C16-A7FDC8135501}"/>
              </a:ext>
            </a:extLst>
          </p:cNvPr>
          <p:cNvSpPr>
            <a:spLocks noGrp="1"/>
          </p:cNvSpPr>
          <p:nvPr>
            <p:ph idx="1"/>
          </p:nvPr>
        </p:nvSpPr>
        <p:spPr>
          <a:xfrm>
            <a:off x="562708" y="3938953"/>
            <a:ext cx="10972800" cy="2702243"/>
          </a:xfrm>
        </p:spPr>
        <p:txBody>
          <a:bodyPr>
            <a:normAutofit fontScale="92500"/>
          </a:bodyPr>
          <a:lstStyle/>
          <a:p>
            <a:r>
              <a:rPr lang="en-IN" dirty="0"/>
              <a:t>Regulation in prokaryotes and eukaryotes. A. Prokaryotic transcription and translation occur simultaneously in the cytoplasm, and regulation occurs primarily at the transcriptional level. B. Eukaryotic gene expression is regulated during transcription and RNA processing, which take place in the nucleus, and during protein translation, which takes place in the cytoplasm. Further regulation may occur through post-translational modifications of proteins in both prokaryotes and eukaryotes.</a:t>
            </a:r>
          </a:p>
        </p:txBody>
      </p:sp>
      <p:pic>
        <p:nvPicPr>
          <p:cNvPr id="9" name="Picture 8">
            <a:extLst>
              <a:ext uri="{FF2B5EF4-FFF2-40B4-BE49-F238E27FC236}">
                <a16:creationId xmlns:a16="http://schemas.microsoft.com/office/drawing/2014/main" id="{6C2C36BD-78F9-7F4B-F57E-EC6990D750FB}"/>
              </a:ext>
            </a:extLst>
          </p:cNvPr>
          <p:cNvPicPr>
            <a:picLocks noChangeAspect="1"/>
          </p:cNvPicPr>
          <p:nvPr/>
        </p:nvPicPr>
        <p:blipFill>
          <a:blip r:embed="rId2"/>
          <a:stretch>
            <a:fillRect/>
          </a:stretch>
        </p:blipFill>
        <p:spPr>
          <a:xfrm>
            <a:off x="801859" y="316246"/>
            <a:ext cx="10663310" cy="3158473"/>
          </a:xfrm>
          <a:prstGeom prst="rect">
            <a:avLst/>
          </a:prstGeom>
        </p:spPr>
      </p:pic>
    </p:spTree>
    <p:extLst>
      <p:ext uri="{BB962C8B-B14F-4D97-AF65-F5344CB8AC3E}">
        <p14:creationId xmlns:p14="http://schemas.microsoft.com/office/powerpoint/2010/main" val="28344349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43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00483A08-D8C2-0617-1A36-7A148AEDAC3C}"/>
              </a:ext>
            </a:extLst>
          </p:cNvPr>
          <p:cNvPicPr>
            <a:picLocks noGrp="1" noChangeAspect="1"/>
          </p:cNvPicPr>
          <p:nvPr>
            <p:ph idx="1"/>
          </p:nvPr>
        </p:nvPicPr>
        <p:blipFill>
          <a:blip r:embed="rId2"/>
          <a:stretch>
            <a:fillRect/>
          </a:stretch>
        </p:blipFill>
        <p:spPr>
          <a:xfrm>
            <a:off x="643467" y="1234356"/>
            <a:ext cx="10905066" cy="4389288"/>
          </a:xfrm>
          <a:prstGeom prst="rect">
            <a:avLst/>
          </a:prstGeom>
        </p:spPr>
      </p:pic>
    </p:spTree>
    <p:extLst>
      <p:ext uri="{BB962C8B-B14F-4D97-AF65-F5344CB8AC3E}">
        <p14:creationId xmlns:p14="http://schemas.microsoft.com/office/powerpoint/2010/main" val="2696619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FB3F40-92BE-4872-9779-1249697E98B0}"/>
              </a:ext>
            </a:extLst>
          </p:cNvPr>
          <p:cNvSpPr>
            <a:spLocks noGrp="1"/>
          </p:cNvSpPr>
          <p:nvPr>
            <p:ph type="title"/>
          </p:nvPr>
        </p:nvSpPr>
        <p:spPr>
          <a:xfrm>
            <a:off x="922607" y="0"/>
            <a:ext cx="10515600" cy="1325563"/>
          </a:xfrm>
        </p:spPr>
        <p:txBody>
          <a:bodyPr>
            <a:normAutofit/>
          </a:bodyPr>
          <a:lstStyle/>
          <a:p>
            <a:r>
              <a:rPr lang="en-IN" sz="5400" b="1" dirty="0">
                <a:latin typeface="Times New Roman" panose="02020603050405020304" pitchFamily="18" charset="0"/>
                <a:cs typeface="Times New Roman" panose="02020603050405020304" pitchFamily="18" charset="0"/>
              </a:rPr>
              <a:t>mRNA</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44C502-6E85-4174-A616-ADDF3291EE3F}"/>
              </a:ext>
            </a:extLst>
          </p:cNvPr>
          <p:cNvSpPr>
            <a:spLocks noGrp="1"/>
          </p:cNvSpPr>
          <p:nvPr>
            <p:ph idx="1"/>
          </p:nvPr>
        </p:nvSpPr>
        <p:spPr>
          <a:xfrm>
            <a:off x="281354" y="1195754"/>
            <a:ext cx="11704320" cy="5289452"/>
          </a:xfrm>
        </p:spPr>
        <p:txBody>
          <a:bodyPr>
            <a:normAutofit fontScale="70000" lnSpcReduction="20000"/>
          </a:bodyPr>
          <a:lstStyle/>
          <a:p>
            <a:pPr fontAlgn="base">
              <a:buFont typeface="Arial" panose="020B0604020202020204" pitchFamily="34" charset="0"/>
              <a:buChar char="•"/>
            </a:pPr>
            <a:r>
              <a:rPr lang="en-IN" sz="2900" b="0" i="0" dirty="0">
                <a:effectLst/>
                <a:latin typeface="Times New Roman" panose="02020603050405020304" pitchFamily="18" charset="0"/>
                <a:cs typeface="Times New Roman" panose="02020603050405020304" pitchFamily="18" charset="0"/>
              </a:rPr>
              <a:t>Eukaryotic mRNAs almost always contain a single ORF and hence code for a single polypeptide chain. Such mRNAs are called </a:t>
            </a:r>
            <a:r>
              <a:rPr lang="en-IN" sz="2900" b="1" i="0" dirty="0">
                <a:effectLst/>
                <a:latin typeface="Times New Roman" panose="02020603050405020304" pitchFamily="18" charset="0"/>
                <a:cs typeface="Times New Roman" panose="02020603050405020304" pitchFamily="18" charset="0"/>
              </a:rPr>
              <a:t>mono-</a:t>
            </a:r>
            <a:r>
              <a:rPr lang="en-IN" sz="2900" b="1" i="0" dirty="0" err="1">
                <a:effectLst/>
                <a:latin typeface="Times New Roman" panose="02020603050405020304" pitchFamily="18" charset="0"/>
                <a:cs typeface="Times New Roman" panose="02020603050405020304" pitchFamily="18" charset="0"/>
              </a:rPr>
              <a:t>cistronic</a:t>
            </a:r>
            <a:r>
              <a:rPr lang="en-IN" sz="2900" b="1" i="0" dirty="0">
                <a:effectLst/>
                <a:latin typeface="Times New Roman" panose="02020603050405020304" pitchFamily="18" charset="0"/>
                <a:cs typeface="Times New Roman" panose="02020603050405020304" pitchFamily="18" charset="0"/>
              </a:rPr>
              <a:t> mRNAs</a:t>
            </a:r>
            <a:r>
              <a:rPr lang="en-IN" sz="2900" b="0" i="0" dirty="0">
                <a:effectLst/>
                <a:latin typeface="Times New Roman" panose="02020603050405020304" pitchFamily="18" charset="0"/>
                <a:cs typeface="Times New Roman" panose="02020603050405020304" pitchFamily="18" charset="0"/>
              </a:rPr>
              <a:t>.</a:t>
            </a:r>
          </a:p>
          <a:p>
            <a:pPr marL="0" indent="0" fontAlgn="base">
              <a:buNone/>
            </a:pPr>
            <a:endParaRPr lang="en-IN" sz="2900" b="0" i="0" dirty="0">
              <a:effectLst/>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IN" sz="2900" b="0" i="0" dirty="0">
                <a:effectLst/>
                <a:latin typeface="Times New Roman" panose="02020603050405020304" pitchFamily="18" charset="0"/>
                <a:cs typeface="Times New Roman" panose="02020603050405020304" pitchFamily="18" charset="0"/>
              </a:rPr>
              <a:t>In contrast, prokaryotic mRNAs frequently contain two or more ORFs and hence can code for multiple polypeptide chains. Such mRNAs containing multiple ORFs are called </a:t>
            </a:r>
            <a:r>
              <a:rPr lang="en-IN" sz="2900" b="1" i="0" dirty="0">
                <a:effectLst/>
                <a:latin typeface="Times New Roman" panose="02020603050405020304" pitchFamily="18" charset="0"/>
                <a:cs typeface="Times New Roman" panose="02020603050405020304" pitchFamily="18" charset="0"/>
              </a:rPr>
              <a:t>poly-</a:t>
            </a:r>
            <a:r>
              <a:rPr lang="en-IN" sz="2900" b="1" i="0" dirty="0" err="1">
                <a:effectLst/>
                <a:latin typeface="Times New Roman" panose="02020603050405020304" pitchFamily="18" charset="0"/>
                <a:cs typeface="Times New Roman" panose="02020603050405020304" pitchFamily="18" charset="0"/>
              </a:rPr>
              <a:t>cistronic</a:t>
            </a:r>
            <a:r>
              <a:rPr lang="en-IN" sz="2900" b="1" i="0" dirty="0">
                <a:effectLst/>
                <a:latin typeface="Times New Roman" panose="02020603050405020304" pitchFamily="18" charset="0"/>
                <a:cs typeface="Times New Roman" panose="02020603050405020304" pitchFamily="18" charset="0"/>
              </a:rPr>
              <a:t> mRNAs</a:t>
            </a:r>
            <a:r>
              <a:rPr lang="en-IN" sz="2900" b="0" i="0" dirty="0">
                <a:effectLst/>
                <a:latin typeface="Times New Roman" panose="02020603050405020304" pitchFamily="18" charset="0"/>
                <a:cs typeface="Times New Roman" panose="02020603050405020304" pitchFamily="18" charset="0"/>
              </a:rPr>
              <a:t>.</a:t>
            </a:r>
          </a:p>
          <a:p>
            <a:pPr fontAlgn="base">
              <a:buFont typeface="Arial" panose="020B0604020202020204" pitchFamily="34" charset="0"/>
              <a:buChar char="•"/>
            </a:pPr>
            <a:endParaRPr lang="en-IN" sz="2900" b="0" i="0" dirty="0">
              <a:effectLst/>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IN" sz="2900" b="0" i="0" dirty="0">
                <a:effectLst/>
                <a:latin typeface="Times New Roman" panose="02020603050405020304" pitchFamily="18" charset="0"/>
                <a:cs typeface="Times New Roman" panose="02020603050405020304" pitchFamily="18" charset="0"/>
              </a:rPr>
              <a:t>In eukaryotic cells, 5’-end of mRNA is capped. The </a:t>
            </a:r>
            <a:r>
              <a:rPr lang="en-IN" sz="2900" b="1" i="0" dirty="0">
                <a:effectLst/>
                <a:latin typeface="Times New Roman" panose="02020603050405020304" pitchFamily="18" charset="0"/>
                <a:cs typeface="Times New Roman" panose="02020603050405020304" pitchFamily="18" charset="0"/>
              </a:rPr>
              <a:t>5’ cap </a:t>
            </a:r>
            <a:r>
              <a:rPr lang="en-IN" sz="2900" b="0" i="0" dirty="0">
                <a:effectLst/>
                <a:latin typeface="Times New Roman" panose="02020603050405020304" pitchFamily="18" charset="0"/>
                <a:cs typeface="Times New Roman" panose="02020603050405020304" pitchFamily="18" charset="0"/>
              </a:rPr>
              <a:t>is </a:t>
            </a:r>
            <a:r>
              <a:rPr lang="en-IN" sz="2900" b="1" i="0" dirty="0">
                <a:effectLst/>
                <a:latin typeface="Times New Roman" panose="02020603050405020304" pitchFamily="18" charset="0"/>
                <a:cs typeface="Times New Roman" panose="02020603050405020304" pitchFamily="18" charset="0"/>
              </a:rPr>
              <a:t>methylated guanine nucleotide</a:t>
            </a:r>
            <a:r>
              <a:rPr lang="en-IN" sz="2900" b="0" i="0" dirty="0">
                <a:effectLst/>
                <a:latin typeface="Times New Roman" panose="02020603050405020304" pitchFamily="18" charset="0"/>
                <a:cs typeface="Times New Roman" panose="02020603050405020304" pitchFamily="18" charset="0"/>
              </a:rPr>
              <a:t> (7-methyl guanosine tri-phosphate) that is joined to the 5’ end of mRNA. Similarly, 3’- end is also modified as it has a </a:t>
            </a:r>
            <a:r>
              <a:rPr lang="en-IN" sz="2900" b="1" i="0" dirty="0">
                <a:effectLst/>
                <a:latin typeface="Times New Roman" panose="02020603050405020304" pitchFamily="18" charset="0"/>
                <a:cs typeface="Times New Roman" panose="02020603050405020304" pitchFamily="18" charset="0"/>
              </a:rPr>
              <a:t>poly-A tail. </a:t>
            </a:r>
            <a:r>
              <a:rPr lang="en-IN" sz="2900" b="0" i="0" dirty="0">
                <a:effectLst/>
                <a:latin typeface="Times New Roman" panose="02020603050405020304" pitchFamily="18" charset="0"/>
                <a:cs typeface="Times New Roman" panose="02020603050405020304" pitchFamily="18" charset="0"/>
              </a:rPr>
              <a:t>Poly-A tail consists of a large number of Adenine nucleotides.</a:t>
            </a:r>
          </a:p>
          <a:p>
            <a:pPr fontAlgn="base">
              <a:buFont typeface="Arial" panose="020B0604020202020204" pitchFamily="34" charset="0"/>
              <a:buChar char="•"/>
            </a:pPr>
            <a:endParaRPr lang="en-IN" sz="2900" b="0" i="0" dirty="0">
              <a:effectLst/>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IN" sz="2900" b="1" i="0" dirty="0">
                <a:effectLst/>
                <a:latin typeface="Times New Roman" panose="02020603050405020304" pitchFamily="18" charset="0"/>
                <a:cs typeface="Times New Roman" panose="02020603050405020304" pitchFamily="18" charset="0"/>
              </a:rPr>
              <a:t>5’ cap </a:t>
            </a:r>
            <a:r>
              <a:rPr lang="en-IN" sz="2900" b="0" i="0" dirty="0">
                <a:effectLst/>
                <a:latin typeface="Times New Roman" panose="02020603050405020304" pitchFamily="18" charset="0"/>
                <a:cs typeface="Times New Roman" panose="02020603050405020304" pitchFamily="18" charset="0"/>
              </a:rPr>
              <a:t>and </a:t>
            </a:r>
            <a:r>
              <a:rPr lang="en-IN" sz="2900" b="1" i="0" dirty="0">
                <a:effectLst/>
                <a:latin typeface="Times New Roman" panose="02020603050405020304" pitchFamily="18" charset="0"/>
                <a:cs typeface="Times New Roman" panose="02020603050405020304" pitchFamily="18" charset="0"/>
              </a:rPr>
              <a:t>poly A tail </a:t>
            </a:r>
            <a:r>
              <a:rPr lang="en-IN" sz="2900" b="0" i="0" dirty="0">
                <a:effectLst/>
                <a:latin typeface="Times New Roman" panose="02020603050405020304" pitchFamily="18" charset="0"/>
                <a:cs typeface="Times New Roman" panose="02020603050405020304" pitchFamily="18" charset="0"/>
              </a:rPr>
              <a:t>are </a:t>
            </a:r>
            <a:r>
              <a:rPr lang="en-IN" sz="2900" b="1" i="0" dirty="0">
                <a:effectLst/>
                <a:latin typeface="Times New Roman" panose="02020603050405020304" pitchFamily="18" charset="0"/>
                <a:cs typeface="Times New Roman" panose="02020603050405020304" pitchFamily="18" charset="0"/>
              </a:rPr>
              <a:t>absent</a:t>
            </a:r>
            <a:r>
              <a:rPr lang="en-IN" sz="2900" b="0" i="0" dirty="0">
                <a:effectLst/>
                <a:latin typeface="Times New Roman" panose="02020603050405020304" pitchFamily="18" charset="0"/>
                <a:cs typeface="Times New Roman" panose="02020603050405020304" pitchFamily="18" charset="0"/>
              </a:rPr>
              <a:t> in prokaryotic cells.</a:t>
            </a:r>
          </a:p>
          <a:p>
            <a:pPr fontAlgn="base">
              <a:buFont typeface="Arial" panose="020B0604020202020204" pitchFamily="34" charset="0"/>
              <a:buChar char="•"/>
            </a:pPr>
            <a:endParaRPr lang="en-IN" sz="2900" b="0" i="0" dirty="0">
              <a:effectLst/>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IN" sz="2900" b="1" i="0" dirty="0">
                <a:effectLst/>
                <a:latin typeface="Times New Roman" panose="02020603050405020304" pitchFamily="18" charset="0"/>
                <a:cs typeface="Times New Roman" panose="02020603050405020304" pitchFamily="18" charset="0"/>
              </a:rPr>
              <a:t>5’ cap </a:t>
            </a:r>
            <a:r>
              <a:rPr lang="en-IN" sz="2900" b="0" i="0" dirty="0">
                <a:effectLst/>
                <a:latin typeface="Times New Roman" panose="02020603050405020304" pitchFamily="18" charset="0"/>
                <a:cs typeface="Times New Roman" panose="02020603050405020304" pitchFamily="18" charset="0"/>
              </a:rPr>
              <a:t>helps to </a:t>
            </a:r>
            <a:r>
              <a:rPr lang="en-IN" sz="2900" b="1" i="0" dirty="0">
                <a:effectLst/>
                <a:latin typeface="Times New Roman" panose="02020603050405020304" pitchFamily="18" charset="0"/>
                <a:cs typeface="Times New Roman" panose="02020603050405020304" pitchFamily="18" charset="0"/>
              </a:rPr>
              <a:t>recognize</a:t>
            </a:r>
            <a:r>
              <a:rPr lang="en-IN" sz="2900" b="0" i="0" dirty="0">
                <a:effectLst/>
                <a:latin typeface="Times New Roman" panose="02020603050405020304" pitchFamily="18" charset="0"/>
                <a:cs typeface="Times New Roman" panose="02020603050405020304" pitchFamily="18" charset="0"/>
              </a:rPr>
              <a:t> and </a:t>
            </a:r>
            <a:r>
              <a:rPr lang="en-IN" sz="2900" b="1" i="0" dirty="0">
                <a:effectLst/>
                <a:latin typeface="Times New Roman" panose="02020603050405020304" pitchFamily="18" charset="0"/>
                <a:cs typeface="Times New Roman" panose="02020603050405020304" pitchFamily="18" charset="0"/>
              </a:rPr>
              <a:t>bind ribosomes during protein synthesis</a:t>
            </a:r>
            <a:r>
              <a:rPr lang="en-IN" sz="2900" b="0" i="0" dirty="0">
                <a:effectLst/>
                <a:latin typeface="Times New Roman" panose="02020603050405020304" pitchFamily="18" charset="0"/>
                <a:cs typeface="Times New Roman" panose="02020603050405020304" pitchFamily="18" charset="0"/>
              </a:rPr>
              <a:t>, whereas poly-A tail enhances the level of translation of the mRNAs by promoting efficient recycling of ribosomes.</a:t>
            </a:r>
          </a:p>
          <a:p>
            <a:pPr fontAlgn="base">
              <a:buFont typeface="Arial" panose="020B0604020202020204" pitchFamily="34" charset="0"/>
              <a:buChar char="•"/>
            </a:pPr>
            <a:endParaRPr lang="en-IN" sz="2900" b="0" i="0" dirty="0">
              <a:effectLst/>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IN" sz="2900" b="0" i="0" dirty="0">
                <a:effectLst/>
                <a:latin typeface="Times New Roman" panose="02020603050405020304" pitchFamily="18" charset="0"/>
                <a:cs typeface="Times New Roman" panose="02020603050405020304" pitchFamily="18" charset="0"/>
              </a:rPr>
              <a:t>To facilitate binding by a ribosome, many prokaryotic ORFs contain a short sequence upstream (on the 5’ side) of the start codon called the </a:t>
            </a:r>
            <a:r>
              <a:rPr lang="en-IN" sz="2900" b="1" i="0" dirty="0">
                <a:effectLst/>
                <a:latin typeface="Times New Roman" panose="02020603050405020304" pitchFamily="18" charset="0"/>
                <a:cs typeface="Times New Roman" panose="02020603050405020304" pitchFamily="18" charset="0"/>
              </a:rPr>
              <a:t>ribosome binding site (RBS)</a:t>
            </a:r>
            <a:r>
              <a:rPr lang="en-IN" sz="2900" b="0" i="0" dirty="0">
                <a:effectLst/>
                <a:latin typeface="Times New Roman" panose="02020603050405020304" pitchFamily="18" charset="0"/>
                <a:cs typeface="Times New Roman" panose="02020603050405020304" pitchFamily="18" charset="0"/>
              </a:rPr>
              <a:t> also referred to as </a:t>
            </a:r>
            <a:r>
              <a:rPr lang="en-IN" sz="2900" b="1" i="0" dirty="0">
                <a:effectLst/>
                <a:latin typeface="Times New Roman" panose="02020603050405020304" pitchFamily="18" charset="0"/>
                <a:cs typeface="Times New Roman" panose="02020603050405020304" pitchFamily="18" charset="0"/>
              </a:rPr>
              <a:t>Shine-Dalgarno sequence</a:t>
            </a:r>
            <a:r>
              <a:rPr lang="en-IN" sz="2900" b="0" i="0" dirty="0">
                <a:effectLst/>
                <a:latin typeface="Times New Roman" panose="02020603050405020304" pitchFamily="18" charset="0"/>
                <a:cs typeface="Times New Roman" panose="02020603050405020304" pitchFamily="18" charset="0"/>
              </a:rPr>
              <a:t>.</a:t>
            </a:r>
          </a:p>
          <a:p>
            <a:endParaRPr lang="en-IN" sz="1200" dirty="0"/>
          </a:p>
        </p:txBody>
      </p:sp>
    </p:spTree>
    <p:extLst>
      <p:ext uri="{BB962C8B-B14F-4D97-AF65-F5344CB8AC3E}">
        <p14:creationId xmlns:p14="http://schemas.microsoft.com/office/powerpoint/2010/main" val="2974933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D869528-7347-4C18-A202-E8F899A85302}"/>
              </a:ext>
            </a:extLst>
          </p:cNvPr>
          <p:cNvSpPr>
            <a:spLocks noGrp="1"/>
          </p:cNvSpPr>
          <p:nvPr>
            <p:ph type="title"/>
          </p:nvPr>
        </p:nvSpPr>
        <p:spPr>
          <a:xfrm>
            <a:off x="838200" y="401221"/>
            <a:ext cx="10515600" cy="1348065"/>
          </a:xfrm>
        </p:spPr>
        <p:txBody>
          <a:bodyPr>
            <a:normAutofit/>
          </a:bodyPr>
          <a:lstStyle/>
          <a:p>
            <a:r>
              <a:rPr lang="en-IN" sz="5400" b="1" i="0">
                <a:solidFill>
                  <a:srgbClr val="FFFFFF"/>
                </a:solidFill>
                <a:effectLst/>
                <a:latin typeface="Times New Roman" panose="02020603050405020304" pitchFamily="18" charset="0"/>
                <a:cs typeface="Times New Roman" panose="02020603050405020304" pitchFamily="18" charset="0"/>
              </a:rPr>
              <a:t>Functions of mRNA:</a:t>
            </a:r>
            <a:endParaRPr lang="en-IN" sz="5400">
              <a:solidFill>
                <a:srgbClr val="FFFFFF"/>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BAAB973-C481-44B0-9FD2-F2EF835F2F21}"/>
              </a:ext>
            </a:extLst>
          </p:cNvPr>
          <p:cNvSpPr>
            <a:spLocks noGrp="1"/>
          </p:cNvSpPr>
          <p:nvPr>
            <p:ph idx="1"/>
          </p:nvPr>
        </p:nvSpPr>
        <p:spPr>
          <a:xfrm>
            <a:off x="1288366" y="3135429"/>
            <a:ext cx="10515600" cy="3590174"/>
          </a:xfrm>
        </p:spPr>
        <p:txBody>
          <a:bodyPr>
            <a:normAutofit/>
          </a:bodyPr>
          <a:lstStyle/>
          <a:p>
            <a:pPr fontAlgn="base">
              <a:buFont typeface="Arial" panose="020B0604020202020204" pitchFamily="34" charset="0"/>
              <a:buChar char="•"/>
            </a:pPr>
            <a:r>
              <a:rPr lang="en-IN" sz="2200" b="0" i="0" dirty="0">
                <a:effectLst/>
                <a:latin typeface="Times New Roman" panose="02020603050405020304" pitchFamily="18" charset="0"/>
                <a:cs typeface="Times New Roman" panose="02020603050405020304" pitchFamily="18" charset="0"/>
              </a:rPr>
              <a:t>mRNA acts as a </a:t>
            </a:r>
            <a:r>
              <a:rPr lang="en-IN" sz="2200" b="1" i="0" dirty="0">
                <a:effectLst/>
                <a:latin typeface="Times New Roman" panose="02020603050405020304" pitchFamily="18" charset="0"/>
                <a:cs typeface="Times New Roman" panose="02020603050405020304" pitchFamily="18" charset="0"/>
              </a:rPr>
              <a:t>template</a:t>
            </a:r>
            <a:r>
              <a:rPr lang="en-IN" sz="2200" b="0" i="0" dirty="0">
                <a:effectLst/>
                <a:latin typeface="Times New Roman" panose="02020603050405020304" pitchFamily="18" charset="0"/>
                <a:cs typeface="Times New Roman" panose="02020603050405020304" pitchFamily="18" charset="0"/>
              </a:rPr>
              <a:t> during protein synthesis. Therefore, it is also known as </a:t>
            </a:r>
            <a:r>
              <a:rPr lang="en-IN" sz="2200" b="1" i="0" dirty="0">
                <a:effectLst/>
                <a:latin typeface="Times New Roman" panose="02020603050405020304" pitchFamily="18" charset="0"/>
                <a:cs typeface="Times New Roman" panose="02020603050405020304" pitchFamily="18" charset="0"/>
              </a:rPr>
              <a:t>template RNA</a:t>
            </a:r>
            <a:r>
              <a:rPr lang="en-IN" sz="2200" b="0" i="0" dirty="0">
                <a:effectLst/>
                <a:latin typeface="Times New Roman" panose="02020603050405020304" pitchFamily="18" charset="0"/>
                <a:cs typeface="Times New Roman" panose="02020603050405020304" pitchFamily="18" charset="0"/>
              </a:rPr>
              <a:t>. Each codon of mRNA codes for </a:t>
            </a:r>
            <a:r>
              <a:rPr lang="en-IN" sz="2200" b="1" i="0" dirty="0">
                <a:effectLst/>
                <a:latin typeface="Times New Roman" panose="02020603050405020304" pitchFamily="18" charset="0"/>
                <a:cs typeface="Times New Roman" panose="02020603050405020304" pitchFamily="18" charset="0"/>
              </a:rPr>
              <a:t>specific</a:t>
            </a:r>
            <a:r>
              <a:rPr lang="en-IN" sz="2200" b="0" i="0" dirty="0">
                <a:effectLst/>
                <a:latin typeface="Times New Roman" panose="02020603050405020304" pitchFamily="18" charset="0"/>
                <a:cs typeface="Times New Roman" panose="02020603050405020304" pitchFamily="18" charset="0"/>
              </a:rPr>
              <a:t> amino acids during protein synthesis.</a:t>
            </a:r>
          </a:p>
          <a:p>
            <a:endParaRPr lang="en-IN" sz="2200" dirty="0"/>
          </a:p>
        </p:txBody>
      </p:sp>
    </p:spTree>
    <p:extLst>
      <p:ext uri="{BB962C8B-B14F-4D97-AF65-F5344CB8AC3E}">
        <p14:creationId xmlns:p14="http://schemas.microsoft.com/office/powerpoint/2010/main" val="37312941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2018</TotalTime>
  <Words>6899</Words>
  <Application>Microsoft Office PowerPoint</Application>
  <PresentationFormat>Widescreen</PresentationFormat>
  <Paragraphs>315</Paragraphs>
  <Slides>71</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71</vt:i4>
      </vt:variant>
    </vt:vector>
  </HeadingPairs>
  <TitlesOfParts>
    <vt:vector size="77" baseType="lpstr">
      <vt:lpstr>Arial</vt:lpstr>
      <vt:lpstr>Calibri</vt:lpstr>
      <vt:lpstr>Calibri Light</vt:lpstr>
      <vt:lpstr>Times New Roman</vt:lpstr>
      <vt:lpstr>Office Theme</vt:lpstr>
      <vt:lpstr>1_Office Theme</vt:lpstr>
      <vt:lpstr>Gene Expression</vt:lpstr>
      <vt:lpstr>1 Transcription &amp; RNA Processing</vt:lpstr>
      <vt:lpstr>1.1 &amp; 1.2 Molecular Structure of RNA </vt:lpstr>
      <vt:lpstr>Types of RNA</vt:lpstr>
      <vt:lpstr>1. Messenger RNA (mRNA):</vt:lpstr>
      <vt:lpstr>RNA Secondary Structure </vt:lpstr>
      <vt:lpstr>mRNA</vt:lpstr>
      <vt:lpstr>mRNA</vt:lpstr>
      <vt:lpstr>Functions of mRNA:</vt:lpstr>
      <vt:lpstr>2. Transfer RNA (tRNA):</vt:lpstr>
      <vt:lpstr>Str’e of tRNA</vt:lpstr>
      <vt:lpstr>PowerPoint Presentation</vt:lpstr>
      <vt:lpstr>Functions of tRNA:</vt:lpstr>
      <vt:lpstr>3. Ribosomal RNA (rRNA):</vt:lpstr>
      <vt:lpstr>Str’e of rRNA</vt:lpstr>
      <vt:lpstr>Functions of rRNA:</vt:lpstr>
      <vt:lpstr>Difference between mRNA, tRNA , and rRNA </vt:lpstr>
      <vt:lpstr>1.3 Transcription and mRNA Processing </vt:lpstr>
      <vt:lpstr>Overview of transcription</vt:lpstr>
      <vt:lpstr>RNA polymerase</vt:lpstr>
      <vt:lpstr>Stages of transcription</vt:lpstr>
      <vt:lpstr>1. Initiation. </vt:lpstr>
      <vt:lpstr>2. Elongation</vt:lpstr>
      <vt:lpstr>3. Termination</vt:lpstr>
      <vt:lpstr>Here, we will briefly see how these Transcription steps happen in Eukaryotes &amp; Prokaryotes</vt:lpstr>
      <vt:lpstr>Cont.</vt:lpstr>
      <vt:lpstr>RNA polymerase</vt:lpstr>
      <vt:lpstr>Transcription Initiation</vt:lpstr>
      <vt:lpstr>Promoters in bacteria</vt:lpstr>
      <vt:lpstr>Cont.</vt:lpstr>
      <vt:lpstr>Promoters in humans</vt:lpstr>
      <vt:lpstr>Elongation</vt:lpstr>
      <vt:lpstr>Cont.</vt:lpstr>
      <vt:lpstr>Real copy of DNA</vt:lpstr>
      <vt:lpstr>Transcription termination</vt:lpstr>
      <vt:lpstr>Termination in bacteria</vt:lpstr>
      <vt:lpstr>Cont.</vt:lpstr>
      <vt:lpstr>2. Rho-independent termination</vt:lpstr>
      <vt:lpstr>Termination in Eukaryotes</vt:lpstr>
      <vt:lpstr>What happens to the RNA transcript?</vt:lpstr>
      <vt:lpstr>Why can transcription and translation happen simultaneously for an mRNA in bacteria?  </vt:lpstr>
      <vt:lpstr>Eukaryotic RNA modifications</vt:lpstr>
      <vt:lpstr>Cont.</vt:lpstr>
      <vt:lpstr>Eukaryotic pre-mRNA processing</vt:lpstr>
      <vt:lpstr>5' cap and poly-A tail</vt:lpstr>
      <vt:lpstr>RNA splicing</vt:lpstr>
      <vt:lpstr>Cont.</vt:lpstr>
      <vt:lpstr>Splice the message?</vt:lpstr>
      <vt:lpstr>2. Translation</vt:lpstr>
      <vt:lpstr>The genetic code</vt:lpstr>
      <vt:lpstr>Genetic code reading</vt:lpstr>
      <vt:lpstr>How is an mRNA "read" to make a polypeptide?</vt:lpstr>
      <vt:lpstr>Ribosomes </vt:lpstr>
      <vt:lpstr>Steps of translation overview</vt:lpstr>
      <vt:lpstr>2. Extending the chain: Elongation</vt:lpstr>
      <vt:lpstr>3. Finishing up: Termination</vt:lpstr>
      <vt:lpstr>Deep into Translation stages along with pro &amp; Eukaryotes</vt:lpstr>
      <vt:lpstr>How Codons to amino acids?</vt:lpstr>
      <vt:lpstr>1. Initiation</vt:lpstr>
      <vt:lpstr>Cont.</vt:lpstr>
      <vt:lpstr>Prokaryotic Translation Initiation</vt:lpstr>
      <vt:lpstr>Why use Shine-Dalgarno sequences?</vt:lpstr>
      <vt:lpstr>2. Elongation</vt:lpstr>
      <vt:lpstr>How is the right tRNA chosen?</vt:lpstr>
      <vt:lpstr>3. Termination</vt:lpstr>
      <vt:lpstr>Epilogue: Processing</vt:lpstr>
      <vt:lpstr>PowerPoint Presentation</vt:lpstr>
      <vt:lpstr>Post Translational Modification</vt:lpstr>
      <vt:lpstr>Prokaryotic versus Eukaryotic Gene Expression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 Expression</dc:title>
  <dc:creator>ABHISHEK BARANDOORU JANAVEJIRAO</dc:creator>
  <cp:lastModifiedBy>ABHISHEK BARANDOORU JANAVEJIRAO</cp:lastModifiedBy>
  <cp:revision>341</cp:revision>
  <dcterms:created xsi:type="dcterms:W3CDTF">2022-07-17T16:05:51Z</dcterms:created>
  <dcterms:modified xsi:type="dcterms:W3CDTF">2022-07-19T13:38:34Z</dcterms:modified>
</cp:coreProperties>
</file>